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257" r:id="rId2"/>
    <p:sldId id="269" r:id="rId3"/>
    <p:sldId id="281" r:id="rId4"/>
    <p:sldId id="283" r:id="rId5"/>
    <p:sldId id="284" r:id="rId6"/>
    <p:sldId id="285" r:id="rId7"/>
    <p:sldId id="286" r:id="rId8"/>
    <p:sldId id="287" r:id="rId9"/>
    <p:sldId id="288" r:id="rId10"/>
    <p:sldId id="289" r:id="rId11"/>
    <p:sldId id="290" r:id="rId12"/>
    <p:sldId id="309"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279" r:id="rId27"/>
  </p:sldIdLst>
  <p:sldSz cx="9144000" cy="6858000" type="screen4x3"/>
  <p:notesSz cx="6989763" cy="927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27730"/>
    <a:srgbClr val="EBECED"/>
    <a:srgbClr val="D5D5D5"/>
    <a:srgbClr val="D5D5D2"/>
    <a:srgbClr val="E00371"/>
    <a:srgbClr val="005E82"/>
    <a:srgbClr val="A30B35"/>
    <a:srgbClr val="7C330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07" autoAdjust="0"/>
    <p:restoredTop sz="94660"/>
  </p:normalViewPr>
  <p:slideViewPr>
    <p:cSldViewPr snapToGrid="0">
      <p:cViewPr varScale="1">
        <p:scale>
          <a:sx n="88" d="100"/>
          <a:sy n="88" d="100"/>
        </p:scale>
        <p:origin x="-936" y="-108"/>
      </p:cViewPr>
      <p:guideLst>
        <p:guide orient="horz" pos="2165"/>
        <p:guide pos="2858"/>
      </p:guideLst>
    </p:cSldViewPr>
  </p:slideViewPr>
  <p:notesTextViewPr>
    <p:cViewPr>
      <p:scale>
        <a:sx n="100" d="100"/>
        <a:sy n="100" d="100"/>
      </p:scale>
      <p:origin x="0" y="0"/>
    </p:cViewPr>
  </p:notesTextViewPr>
  <p:sorterViewPr>
    <p:cViewPr>
      <p:scale>
        <a:sx n="100" d="100"/>
        <a:sy n="100" d="100"/>
      </p:scale>
      <p:origin x="0" y="3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8950"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59225" y="0"/>
            <a:ext cx="3028950" cy="463550"/>
          </a:xfrm>
          <a:prstGeom prst="rect">
            <a:avLst/>
          </a:prstGeom>
        </p:spPr>
        <p:txBody>
          <a:bodyPr vert="horz" lIns="91440" tIns="45720" rIns="91440" bIns="45720" rtlCol="0"/>
          <a:lstStyle>
            <a:lvl1pPr algn="r">
              <a:defRPr sz="1200"/>
            </a:lvl1pPr>
          </a:lstStyle>
          <a:p>
            <a:fld id="{FAE22CCF-E415-4B19-AA41-C2805C93FC93}" type="datetimeFigureOut">
              <a:rPr lang="en-US" smtClean="0"/>
              <a:t>10/11/2013</a:t>
            </a:fld>
            <a:endParaRPr lang="en-US" dirty="0"/>
          </a:p>
        </p:txBody>
      </p:sp>
      <p:sp>
        <p:nvSpPr>
          <p:cNvPr id="4" name="Footer Placeholder 3"/>
          <p:cNvSpPr>
            <a:spLocks noGrp="1"/>
          </p:cNvSpPr>
          <p:nvPr>
            <p:ph type="ftr" sz="quarter" idx="2"/>
          </p:nvPr>
        </p:nvSpPr>
        <p:spPr>
          <a:xfrm>
            <a:off x="0" y="8810625"/>
            <a:ext cx="3028950"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9225" y="8810625"/>
            <a:ext cx="3028950" cy="463550"/>
          </a:xfrm>
          <a:prstGeom prst="rect">
            <a:avLst/>
          </a:prstGeom>
        </p:spPr>
        <p:txBody>
          <a:bodyPr vert="horz" lIns="91440" tIns="45720" rIns="91440" bIns="45720" rtlCol="0" anchor="b"/>
          <a:lstStyle>
            <a:lvl1pPr algn="r">
              <a:defRPr sz="1200"/>
            </a:lvl1pPr>
          </a:lstStyle>
          <a:p>
            <a:fld id="{12DBC081-1613-482A-A067-30C422542423}" type="slidenum">
              <a:rPr lang="en-US" smtClean="0"/>
              <a:t>‹#›</a:t>
            </a:fld>
            <a:endParaRPr lang="en-US" dirty="0"/>
          </a:p>
        </p:txBody>
      </p:sp>
    </p:spTree>
    <p:extLst>
      <p:ext uri="{BB962C8B-B14F-4D97-AF65-F5344CB8AC3E}">
        <p14:creationId xmlns:p14="http://schemas.microsoft.com/office/powerpoint/2010/main" val="953227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8897" cy="463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9249" y="0"/>
            <a:ext cx="3028897" cy="463788"/>
          </a:xfrm>
          <a:prstGeom prst="rect">
            <a:avLst/>
          </a:prstGeom>
        </p:spPr>
        <p:txBody>
          <a:bodyPr vert="horz" lIns="91440" tIns="45720" rIns="91440" bIns="45720" rtlCol="0"/>
          <a:lstStyle>
            <a:lvl1pPr algn="r">
              <a:defRPr sz="1200"/>
            </a:lvl1pPr>
          </a:lstStyle>
          <a:p>
            <a:fld id="{D77633BE-0766-4701-97A4-87960AEAA15B}" type="datetimeFigureOut">
              <a:rPr lang="en-US" smtClean="0"/>
              <a:pPr/>
              <a:t>10/11/2013</a:t>
            </a:fld>
            <a:endParaRPr lang="en-US" dirty="0"/>
          </a:p>
        </p:txBody>
      </p:sp>
      <p:sp>
        <p:nvSpPr>
          <p:cNvPr id="4" name="Slide Image Placeholder 3"/>
          <p:cNvSpPr>
            <a:spLocks noGrp="1" noRot="1" noChangeAspect="1"/>
          </p:cNvSpPr>
          <p:nvPr>
            <p:ph type="sldImg" idx="2"/>
          </p:nvPr>
        </p:nvSpPr>
        <p:spPr>
          <a:xfrm>
            <a:off x="1176338" y="695325"/>
            <a:ext cx="4637087" cy="347821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977" y="4405988"/>
            <a:ext cx="5591810" cy="417409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10365"/>
            <a:ext cx="3028897" cy="4637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9249" y="8810365"/>
            <a:ext cx="3028897" cy="463788"/>
          </a:xfrm>
          <a:prstGeom prst="rect">
            <a:avLst/>
          </a:prstGeom>
        </p:spPr>
        <p:txBody>
          <a:bodyPr vert="horz" lIns="91440" tIns="45720" rIns="91440" bIns="45720" rtlCol="0" anchor="b"/>
          <a:lstStyle>
            <a:lvl1pPr algn="r">
              <a:defRPr sz="1200"/>
            </a:lvl1pPr>
          </a:lstStyle>
          <a:p>
            <a:fld id="{A2B71D9D-C59C-46A3-89DC-993D8C59CBB9}" type="slidenum">
              <a:rPr lang="en-US" smtClean="0"/>
              <a:pPr/>
              <a:t>‹#›</a:t>
            </a:fld>
            <a:endParaRPr lang="en-US" dirty="0"/>
          </a:p>
        </p:txBody>
      </p:sp>
    </p:spTree>
    <p:extLst>
      <p:ext uri="{BB962C8B-B14F-4D97-AF65-F5344CB8AC3E}">
        <p14:creationId xmlns:p14="http://schemas.microsoft.com/office/powerpoint/2010/main" val="9734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noFill/>
        </p:spPr>
      </p:sp>
      <p:sp>
        <p:nvSpPr>
          <p:cNvPr id="45058"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45059"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956E8C49-7A6A-45AB-B00D-C6656D6C46ED}" type="slidenum">
              <a:rPr lang="en-US" sz="1200">
                <a:latin typeface="Calibri" pitchFamily="34" charset="0"/>
              </a:rPr>
              <a:pPr eaLnBrk="1" hangingPunct="1"/>
              <a:t>10</a:t>
            </a:fld>
            <a:endParaRPr lang="en-US" sz="1200" dirty="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noFill/>
        </p:spPr>
      </p:sp>
      <p:sp>
        <p:nvSpPr>
          <p:cNvPr id="47106"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47107"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C0CA6071-FE34-41F5-BFEA-223B1F2FFF6E}" type="slidenum">
              <a:rPr lang="en-US" sz="1200">
                <a:latin typeface="Calibri" pitchFamily="34" charset="0"/>
              </a:rPr>
              <a:pPr eaLnBrk="1" hangingPunct="1"/>
              <a:t>11</a:t>
            </a:fld>
            <a:endParaRPr lang="en-US" sz="1200" dirty="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noFill/>
        </p:spPr>
      </p:sp>
      <p:sp>
        <p:nvSpPr>
          <p:cNvPr id="51202"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51203"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F3D3330-2CD1-4239-9E74-1443CC548AB7}" type="slidenum">
              <a:rPr lang="en-US" sz="1200">
                <a:latin typeface="Calibri" pitchFamily="34" charset="0"/>
              </a:rPr>
              <a:pPr eaLnBrk="1" hangingPunct="1"/>
              <a:t>13</a:t>
            </a:fld>
            <a:endParaRPr lang="en-US" sz="1200" dirty="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noFill/>
        </p:spPr>
      </p:sp>
      <p:sp>
        <p:nvSpPr>
          <p:cNvPr id="53250"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53251"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2195BC84-DDEB-4B23-BFEA-A0AE7490AEBB}" type="slidenum">
              <a:rPr lang="en-US" sz="1200">
                <a:latin typeface="Calibri" pitchFamily="34" charset="0"/>
              </a:rPr>
              <a:pPr eaLnBrk="1" hangingPunct="1"/>
              <a:t>14</a:t>
            </a:fld>
            <a:endParaRPr lang="en-US" sz="1200" dirty="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TextEdit="1"/>
          </p:cNvSpPr>
          <p:nvPr>
            <p:ph type="sldImg"/>
          </p:nvPr>
        </p:nvSpPr>
        <p:spPr>
          <a:noFill/>
        </p:spPr>
      </p:sp>
      <p:sp>
        <p:nvSpPr>
          <p:cNvPr id="55298"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a:noFill/>
        </p:spPr>
      </p:sp>
      <p:sp>
        <p:nvSpPr>
          <p:cNvPr id="57346"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57347"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7149C155-6BB9-4CF1-AE33-73B21AC88825}" type="slidenum">
              <a:rPr lang="en-US" sz="1200">
                <a:latin typeface="Calibri" pitchFamily="34" charset="0"/>
              </a:rPr>
              <a:pPr eaLnBrk="1" hangingPunct="1"/>
              <a:t>16</a:t>
            </a:fld>
            <a:endParaRPr lang="en-US" sz="1200" dirty="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a:noFill/>
        </p:spPr>
      </p:sp>
      <p:sp>
        <p:nvSpPr>
          <p:cNvPr id="59394"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59395"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9BC61D20-FEB4-4481-820D-1732AD8EA077}" type="slidenum">
              <a:rPr lang="en-US" sz="1200">
                <a:latin typeface="Calibri" pitchFamily="34" charset="0"/>
              </a:rPr>
              <a:pPr eaLnBrk="1" hangingPunct="1"/>
              <a:t>17</a:t>
            </a:fld>
            <a:endParaRPr lang="en-US" sz="1200" dirty="0">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a:noFill/>
        </p:spPr>
      </p:sp>
      <p:sp>
        <p:nvSpPr>
          <p:cNvPr id="61442"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61443"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D2E4275-8223-48E6-B943-D26C7B1849E0}" type="slidenum">
              <a:rPr lang="en-US" sz="1200">
                <a:latin typeface="Calibri" pitchFamily="34" charset="0"/>
              </a:rPr>
              <a:pPr eaLnBrk="1" hangingPunct="1"/>
              <a:t>18</a:t>
            </a:fld>
            <a:endParaRPr lang="en-US" sz="1200" dirty="0">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a:noFill/>
        </p:spPr>
      </p:sp>
      <p:sp>
        <p:nvSpPr>
          <p:cNvPr id="63490"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noTextEdit="1"/>
          </p:cNvSpPr>
          <p:nvPr>
            <p:ph type="sldImg"/>
          </p:nvPr>
        </p:nvSpPr>
        <p:spPr>
          <a:noFill/>
        </p:spPr>
      </p:sp>
      <p:sp>
        <p:nvSpPr>
          <p:cNvPr id="65538"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a:noFill/>
        </p:spPr>
      </p:sp>
      <p:sp>
        <p:nvSpPr>
          <p:cNvPr id="67586"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67587"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4D497B99-F0C2-4C52-95E5-EB21D210261A}" type="slidenum">
              <a:rPr lang="en-US" sz="1200">
                <a:latin typeface="Calibri" pitchFamily="34" charset="0"/>
              </a:rPr>
              <a:pPr eaLnBrk="1" hangingPunct="1"/>
              <a:t>21</a:t>
            </a:fld>
            <a:endParaRPr lang="en-US" sz="1200" dirty="0">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TextEdit="1"/>
          </p:cNvSpPr>
          <p:nvPr>
            <p:ph type="sldImg"/>
          </p:nvPr>
        </p:nvSpPr>
        <p:spPr>
          <a:noFill/>
        </p:spPr>
      </p:sp>
      <p:sp>
        <p:nvSpPr>
          <p:cNvPr id="69634"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a:noFill/>
        </p:spPr>
      </p:sp>
      <p:sp>
        <p:nvSpPr>
          <p:cNvPr id="71682"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71683"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C27D63FB-66BC-4D99-A688-3F27C16C231B}" type="slidenum">
              <a:rPr lang="en-US" sz="1200">
                <a:latin typeface="Calibri" pitchFamily="34" charset="0"/>
              </a:rPr>
              <a:pPr eaLnBrk="1" hangingPunct="1"/>
              <a:t>23</a:t>
            </a:fld>
            <a:endParaRPr lang="en-US" sz="1200" dirty="0">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TextEdit="1"/>
          </p:cNvSpPr>
          <p:nvPr>
            <p:ph type="sldImg"/>
          </p:nvPr>
        </p:nvSpPr>
        <p:spPr>
          <a:noFill/>
        </p:spPr>
      </p:sp>
      <p:sp>
        <p:nvSpPr>
          <p:cNvPr id="73730"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noTextEdit="1"/>
          </p:cNvSpPr>
          <p:nvPr>
            <p:ph type="sldImg"/>
          </p:nvPr>
        </p:nvSpPr>
        <p:spPr>
          <a:noFill/>
        </p:spPr>
      </p:sp>
      <p:sp>
        <p:nvSpPr>
          <p:cNvPr id="75778"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75779"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6A8DB8B1-C1E9-461D-8869-25A91F5A07FA}" type="slidenum">
              <a:rPr lang="en-US" sz="1200">
                <a:latin typeface="Calibri" pitchFamily="34" charset="0"/>
              </a:rPr>
              <a:pPr eaLnBrk="1" hangingPunct="1"/>
              <a:t>25</a:t>
            </a:fld>
            <a:endParaRPr lang="en-US" sz="1200" dirty="0">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a:noFill/>
        </p:spPr>
      </p:sp>
      <p:sp>
        <p:nvSpPr>
          <p:cNvPr id="32770"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a:noFill/>
        </p:spPr>
      </p:sp>
      <p:sp>
        <p:nvSpPr>
          <p:cNvPr id="34818"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TextEdit="1"/>
          </p:cNvSpPr>
          <p:nvPr>
            <p:ph type="sldImg"/>
          </p:nvPr>
        </p:nvSpPr>
        <p:spPr>
          <a:noFill/>
        </p:spPr>
      </p:sp>
      <p:sp>
        <p:nvSpPr>
          <p:cNvPr id="36866"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noFill/>
        </p:spPr>
      </p:sp>
      <p:sp>
        <p:nvSpPr>
          <p:cNvPr id="38914"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38915"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5B11197A-098F-43F9-B89C-6BF3B9BEB4C0}" type="slidenum">
              <a:rPr lang="en-US" sz="1200">
                <a:latin typeface="Calibri" pitchFamily="34" charset="0"/>
              </a:rPr>
              <a:pPr eaLnBrk="1" hangingPunct="1"/>
              <a:t>7</a:t>
            </a:fld>
            <a:endParaRPr lang="en-US" sz="1200" dirty="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noFill/>
        </p:spPr>
      </p:sp>
      <p:sp>
        <p:nvSpPr>
          <p:cNvPr id="40962" name="Notes Placeholder 2"/>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
        <p:nvSpPr>
          <p:cNvPr id="40963" name="Slide Number Placeholder 3"/>
          <p:cNvSpPr>
            <a:spLocks noGrp="1"/>
          </p:cNvSpPr>
          <p:nvPr>
            <p:ph type="sldNum" sz="quarter" idx="5"/>
          </p:nvPr>
        </p:nvSpPr>
        <p:spPr>
          <a:noFill/>
        </p:spPr>
        <p:txBody>
          <a:bodyPr/>
          <a:lstStyle>
            <a:lvl1pPr defTabSz="461963" eaLnBrk="0" hangingPunct="0">
              <a:defRPr sz="2400">
                <a:solidFill>
                  <a:schemeClr val="tx1"/>
                </a:solidFill>
                <a:latin typeface="Arial" pitchFamily="34" charset="0"/>
                <a:ea typeface="ＭＳ Ｐゴシック" pitchFamily="34" charset="-128"/>
              </a:defRPr>
            </a:lvl1pPr>
            <a:lvl2pPr marL="742950" indent="-285750" defTabSz="461963" eaLnBrk="0" hangingPunct="0">
              <a:defRPr sz="2400">
                <a:solidFill>
                  <a:schemeClr val="tx1"/>
                </a:solidFill>
                <a:latin typeface="Arial" pitchFamily="34" charset="0"/>
                <a:ea typeface="ＭＳ Ｐゴシック" pitchFamily="34" charset="-128"/>
              </a:defRPr>
            </a:lvl2pPr>
            <a:lvl3pPr marL="1143000" indent="-228600" defTabSz="461963" eaLnBrk="0" hangingPunct="0">
              <a:defRPr sz="2400">
                <a:solidFill>
                  <a:schemeClr val="tx1"/>
                </a:solidFill>
                <a:latin typeface="Arial" pitchFamily="34" charset="0"/>
                <a:ea typeface="ＭＳ Ｐゴシック" pitchFamily="34" charset="-128"/>
              </a:defRPr>
            </a:lvl3pPr>
            <a:lvl4pPr marL="1600200" indent="-228600" defTabSz="461963" eaLnBrk="0" hangingPunct="0">
              <a:defRPr sz="2400">
                <a:solidFill>
                  <a:schemeClr val="tx1"/>
                </a:solidFill>
                <a:latin typeface="Arial" pitchFamily="34" charset="0"/>
                <a:ea typeface="ＭＳ Ｐゴシック" pitchFamily="34" charset="-128"/>
              </a:defRPr>
            </a:lvl4pPr>
            <a:lvl5pPr marL="2057400" indent="-228600" defTabSz="461963" eaLnBrk="0" hangingPunct="0">
              <a:defRPr sz="2400">
                <a:solidFill>
                  <a:schemeClr val="tx1"/>
                </a:solidFill>
                <a:latin typeface="Arial" pitchFamily="34" charset="0"/>
                <a:ea typeface="ＭＳ Ｐゴシック" pitchFamily="34" charset="-128"/>
              </a:defRPr>
            </a:lvl5pPr>
            <a:lvl6pPr marL="25146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6196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661F533E-B207-43E9-AE4C-F7CCAA7860A7}" type="slidenum">
              <a:rPr lang="en-US" sz="1200">
                <a:latin typeface="Calibri" pitchFamily="34" charset="0"/>
              </a:rPr>
              <a:pPr eaLnBrk="1" hangingPunct="1"/>
              <a:t>8</a:t>
            </a:fld>
            <a:endParaRPr lang="en-US" sz="1200" dirty="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TextEdit="1"/>
          </p:cNvSpPr>
          <p:nvPr>
            <p:ph type="sldImg"/>
          </p:nvPr>
        </p:nvSpPr>
        <p:spPr>
          <a:noFill/>
        </p:spPr>
      </p:sp>
      <p:sp>
        <p:nvSpPr>
          <p:cNvPr id="43010" name="Rectangle 3"/>
          <p:cNvSpPr>
            <a:spLocks noGrp="1"/>
          </p:cNvSpPr>
          <p:nvPr>
            <p:ph type="body" idx="1"/>
          </p:nvPr>
        </p:nvSpPr>
        <p:spPr>
          <a:noFill/>
        </p:spPr>
        <p:txBody>
          <a:bodyPr/>
          <a:lstStyle/>
          <a:p>
            <a:endParaRPr lang="en-US" dirty="0" smtClean="0">
              <a:ea typeface="ＭＳ Ｐゴシック" pitchFamily="34" charset="-128"/>
              <a:cs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descr="Purple Cover Background ONLY FINAL for PPT.png"/>
          <p:cNvPicPr>
            <a:picLocks/>
          </p:cNvPicPr>
          <p:nvPr userDrawn="1"/>
        </p:nvPicPr>
        <p:blipFill>
          <a:blip r:embed="rId2"/>
          <a:srcRect t="20976" r="16551" b="13945"/>
          <a:stretch>
            <a:fillRect/>
          </a:stretch>
        </p:blipFill>
        <p:spPr>
          <a:xfrm>
            <a:off x="132588" y="132588"/>
            <a:ext cx="8878824" cy="6592824"/>
          </a:xfrm>
          <a:prstGeom prst="rect">
            <a:avLst/>
          </a:prstGeom>
        </p:spPr>
      </p:pic>
      <p:pic>
        <p:nvPicPr>
          <p:cNvPr id="12" name="Picture 11" descr="Dentons_Logo_White_RGB_300.png"/>
          <p:cNvPicPr>
            <a:picLocks noChangeAspect="1"/>
          </p:cNvPicPr>
          <p:nvPr userDrawn="1"/>
        </p:nvPicPr>
        <p:blipFill>
          <a:blip r:embed="rId3"/>
          <a:stretch>
            <a:fillRect/>
          </a:stretch>
        </p:blipFill>
        <p:spPr>
          <a:xfrm>
            <a:off x="7310548" y="443927"/>
            <a:ext cx="1561464" cy="565790"/>
          </a:xfrm>
          <a:prstGeom prst="rect">
            <a:avLst/>
          </a:prstGeom>
        </p:spPr>
      </p:pic>
      <p:sp>
        <p:nvSpPr>
          <p:cNvPr id="2" name="Title 1"/>
          <p:cNvSpPr>
            <a:spLocks noGrp="1"/>
          </p:cNvSpPr>
          <p:nvPr>
            <p:ph type="ctrTitle"/>
          </p:nvPr>
        </p:nvSpPr>
        <p:spPr bwMode="gray">
          <a:xfrm>
            <a:off x="431800" y="2178030"/>
            <a:ext cx="6876200" cy="553998"/>
          </a:xfrm>
        </p:spPr>
        <p:txBody>
          <a:bodyPr wrap="square" lIns="0" tIns="0" rIns="0" bIns="0" anchor="b" anchorCtr="0">
            <a:spAutoFit/>
          </a:bodyPr>
          <a:lstStyle>
            <a:lvl1pPr algn="l">
              <a:lnSpc>
                <a:spcPct val="100000"/>
              </a:lnSpc>
              <a:defRPr sz="3600" b="1">
                <a:solidFill>
                  <a:schemeClr val="bg2"/>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bwMode="gray">
          <a:xfrm>
            <a:off x="431800" y="2788920"/>
            <a:ext cx="6876200" cy="1280160"/>
          </a:xfrm>
        </p:spPr>
        <p:txBody>
          <a:bodyPr wrap="square" lIns="0" tIns="0" rIns="0" bIns="0">
            <a:noAutofit/>
          </a:bodyPr>
          <a:lstStyle>
            <a:lvl1pPr marL="0" indent="0" algn="l">
              <a:lnSpc>
                <a:spcPct val="90000"/>
              </a:lnSpc>
              <a:spcBef>
                <a:spcPts val="0"/>
              </a:spcBef>
              <a:buNone/>
              <a:defRPr sz="3600" b="0">
                <a:solidFill>
                  <a:schemeClr val="bg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a:off x="431800" y="5244575"/>
            <a:ext cx="2133600" cy="161583"/>
          </a:xfrm>
        </p:spPr>
        <p:txBody>
          <a:bodyPr lIns="0" tIns="0" rIns="0" bIns="0" anchor="b" anchorCtr="0">
            <a:spAutoFit/>
          </a:bodyPr>
          <a:lstStyle>
            <a:lvl1pPr>
              <a:defRPr sz="1050" b="1">
                <a:solidFill>
                  <a:schemeClr val="bg2"/>
                </a:solidFill>
                <a:latin typeface="Arial" pitchFamily="34" charset="0"/>
                <a:cs typeface="Arial" pitchFamily="34" charset="0"/>
              </a:defRPr>
            </a:lvl1pPr>
          </a:lstStyle>
          <a:p>
            <a:r>
              <a:rPr lang="en-US" dirty="0" smtClean="0"/>
              <a:t>Month Day Year</a:t>
            </a:r>
            <a:endParaRPr lang="en-US" dirty="0"/>
          </a:p>
        </p:txBody>
      </p:sp>
      <p:sp>
        <p:nvSpPr>
          <p:cNvPr id="5" name="Footer Placeholder 4"/>
          <p:cNvSpPr>
            <a:spLocks noGrp="1"/>
          </p:cNvSpPr>
          <p:nvPr>
            <p:ph type="ftr" sz="quarter" idx="11"/>
          </p:nvPr>
        </p:nvSpPr>
        <p:spPr bwMode="gray">
          <a:xfrm>
            <a:off x="431800" y="533987"/>
            <a:ext cx="2895600" cy="161583"/>
          </a:xfrm>
        </p:spPr>
        <p:txBody>
          <a:bodyPr lIns="0" tIns="0" rIns="0" bIns="0" anchor="t" anchorCtr="0">
            <a:spAutoFit/>
          </a:bodyPr>
          <a:lstStyle>
            <a:lvl1pPr algn="l">
              <a:defRPr sz="1050" b="1">
                <a:solidFill>
                  <a:schemeClr val="bg2"/>
                </a:solidFill>
                <a:latin typeface="Arial" pitchFamily="34" charset="0"/>
                <a:cs typeface="Arial" pitchFamily="34" charset="0"/>
              </a:defRPr>
            </a:lvl1pPr>
          </a:lstStyle>
          <a:p>
            <a:r>
              <a:rPr lang="en-US" dirty="0" smtClean="0"/>
              <a:t>Dentons US LLP                                     Document reference # </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4218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dirty="0" smtClean="0"/>
              <a:t>Month Day Year</a:t>
            </a:r>
            <a:endParaRPr lang="en-US" dirty="0"/>
          </a:p>
        </p:txBody>
      </p:sp>
      <p:sp>
        <p:nvSpPr>
          <p:cNvPr id="6" name="Footer Placeholder 5"/>
          <p:cNvSpPr>
            <a:spLocks noGrp="1"/>
          </p:cNvSpPr>
          <p:nvPr>
            <p:ph type="ftr" sz="quarter" idx="11"/>
          </p:nvPr>
        </p:nvSpPr>
        <p:spPr/>
        <p:txBody>
          <a:bodyPr/>
          <a:lstStyle/>
          <a:p>
            <a:r>
              <a:rPr lang="en-US" dirty="0" smtClean="0"/>
              <a:t>Dentons US LLP                                     Document reference # </a:t>
            </a:r>
            <a:endParaRPr lang="en-US" dirty="0"/>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with Gradient Inse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vert="horz" wrap="square" lIns="91440" tIns="91440" rIns="0" bIns="0" rtlCol="0" anchor="t" anchorCtr="0">
            <a:noAutofit/>
          </a:bodyPr>
          <a:lstStyle>
            <a:lvl1pPr>
              <a:defRPr lang="en-US" sz="1800" dirty="0" smtClean="0">
                <a:solidFill>
                  <a:schemeClr val="tx1"/>
                </a:solidFill>
                <a:latin typeface="+mn-lt"/>
                <a:cs typeface="+mn-cs"/>
              </a:defRPr>
            </a:lvl1pPr>
            <a:lvl2pPr>
              <a:defRPr lang="en-US" sz="1800" dirty="0" smtClean="0">
                <a:solidFill>
                  <a:schemeClr val="lt1"/>
                </a:solidFill>
                <a:latin typeface="+mn-lt"/>
                <a:cs typeface="+mn-cs"/>
              </a:defRPr>
            </a:lvl2pPr>
            <a:lvl3pPr>
              <a:defRPr lang="en-US" dirty="0" smtClean="0">
                <a:solidFill>
                  <a:schemeClr val="lt1"/>
                </a:solidFill>
                <a:latin typeface="+mn-lt"/>
                <a:cs typeface="+mn-cs"/>
              </a:defRPr>
            </a:lvl3pPr>
            <a:lvl4pPr>
              <a:defRPr lang="en-US" dirty="0" smtClean="0">
                <a:solidFill>
                  <a:schemeClr val="lt1"/>
                </a:solidFill>
                <a:latin typeface="+mn-lt"/>
                <a:cs typeface="+mn-cs"/>
              </a:defRPr>
            </a:lvl4pPr>
            <a:lvl5pPr>
              <a:defRPr lang="en-US" dirty="0">
                <a:solidFill>
                  <a:schemeClr val="lt1"/>
                </a:solidFill>
                <a:latin typeface="+mn-lt"/>
                <a:cs typeface="+mn-cs"/>
              </a:defRPr>
            </a:lvl5pPr>
          </a:lstStyle>
          <a:p>
            <a:pPr marL="0" lvl="0" indent="0">
              <a:buNone/>
            </a:pPr>
            <a:r>
              <a:rPr lang="en-US" smtClean="0"/>
              <a:t>Click to edit Master text styles</a:t>
            </a:r>
          </a:p>
        </p:txBody>
      </p:sp>
      <p:sp>
        <p:nvSpPr>
          <p:cNvPr id="4" name="Content Placeholder 3"/>
          <p:cNvSpPr>
            <a:spLocks noGrp="1"/>
          </p:cNvSpPr>
          <p:nvPr>
            <p:ph sz="half" idx="2"/>
          </p:nvPr>
        </p:nvSpPr>
        <p:spPr>
          <a:xfrm>
            <a:off x="474218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dirty="0" smtClean="0"/>
              <a:t>Month Day Year</a:t>
            </a:r>
            <a:endParaRPr lang="en-US" dirty="0"/>
          </a:p>
        </p:txBody>
      </p:sp>
      <p:sp>
        <p:nvSpPr>
          <p:cNvPr id="6" name="Footer Placeholder 5"/>
          <p:cNvSpPr>
            <a:spLocks noGrp="1"/>
          </p:cNvSpPr>
          <p:nvPr>
            <p:ph type="ftr" sz="quarter" idx="11"/>
          </p:nvPr>
        </p:nvSpPr>
        <p:spPr/>
        <p:txBody>
          <a:bodyPr/>
          <a:lstStyle/>
          <a:p>
            <a:r>
              <a:rPr lang="en-US" dirty="0" smtClean="0"/>
              <a:t>Dentons US LLP                                     Document reference # </a:t>
            </a:r>
            <a:endParaRPr lang="en-US" dirty="0"/>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dirty="0"/>
          </a:p>
        </p:txBody>
      </p:sp>
      <p:sp>
        <p:nvSpPr>
          <p:cNvPr id="9"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extLst>
      <p:ext uri="{BB962C8B-B14F-4D97-AF65-F5344CB8AC3E}">
        <p14:creationId xmlns:p14="http://schemas.microsoft.com/office/powerpoint/2010/main" val="487877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68300" y="1371600"/>
            <a:ext cx="4040188" cy="639762"/>
          </a:xfrm>
        </p:spPr>
        <p:txBody>
          <a:bodyPr anchor="b"/>
          <a:lstStyle>
            <a:lvl1pPr marL="0" indent="0">
              <a:buNone/>
              <a:defRPr sz="22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8300" y="2174875"/>
            <a:ext cx="4040188" cy="3951288"/>
          </a:xfrm>
        </p:spPr>
        <p:txBody>
          <a:bodyPr/>
          <a:lstStyle>
            <a:lvl1pPr>
              <a:defRPr sz="1800"/>
            </a:lvl1pPr>
            <a:lvl2pPr>
              <a:defRPr sz="1600"/>
            </a:lvl2pPr>
            <a:lvl3pPr>
              <a:defRPr sz="1200"/>
            </a:lvl3pPr>
            <a:lvl4pPr>
              <a:defRPr sz="1100"/>
            </a:lvl4pPr>
            <a:lvl5pPr>
              <a:defRPr sz="11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39005" y="1371600"/>
            <a:ext cx="4041775" cy="639762"/>
          </a:xfrm>
        </p:spPr>
        <p:txBody>
          <a:bodyPr anchor="b"/>
          <a:lstStyle>
            <a:lvl1pPr marL="0" indent="0">
              <a:buNone/>
              <a:defRPr sz="22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39005" y="2174875"/>
            <a:ext cx="4041775" cy="3951288"/>
          </a:xfrm>
        </p:spPr>
        <p:txBody>
          <a:bodyPr/>
          <a:lstStyle>
            <a:lvl1pPr>
              <a:defRPr sz="1800"/>
            </a:lvl1pPr>
            <a:lvl2pPr>
              <a:defRPr sz="1600"/>
            </a:lvl2pPr>
            <a:lvl3pPr>
              <a:defRPr sz="1200"/>
            </a:lvl3pPr>
            <a:lvl4pPr>
              <a:defRPr sz="1100"/>
            </a:lvl4pPr>
            <a:lvl5pPr>
              <a:defRPr sz="105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dirty="0" smtClean="0"/>
              <a:t>Month Day Year</a:t>
            </a:r>
            <a:endParaRPr lang="en-US" dirty="0"/>
          </a:p>
        </p:txBody>
      </p:sp>
      <p:sp>
        <p:nvSpPr>
          <p:cNvPr id="8" name="Footer Placeholder 7"/>
          <p:cNvSpPr>
            <a:spLocks noGrp="1"/>
          </p:cNvSpPr>
          <p:nvPr>
            <p:ph type="ftr" sz="quarter" idx="11"/>
          </p:nvPr>
        </p:nvSpPr>
        <p:spPr/>
        <p:txBody>
          <a:bodyPr/>
          <a:lstStyle/>
          <a:p>
            <a:r>
              <a:rPr lang="en-US" dirty="0" smtClean="0"/>
              <a:t>Dentons US LLP                                     Document reference # </a:t>
            </a:r>
            <a:endParaRPr lang="en-US" dirty="0"/>
          </a:p>
        </p:txBody>
      </p:sp>
      <p:sp>
        <p:nvSpPr>
          <p:cNvPr id="9" name="Slide Number Placeholder 8"/>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Month Day Year</a:t>
            </a:r>
            <a:endParaRPr lang="en-US" dirty="0"/>
          </a:p>
        </p:txBody>
      </p:sp>
      <p:sp>
        <p:nvSpPr>
          <p:cNvPr id="4" name="Footer Placeholder 3"/>
          <p:cNvSpPr>
            <a:spLocks noGrp="1"/>
          </p:cNvSpPr>
          <p:nvPr>
            <p:ph type="ftr" sz="quarter" idx="11"/>
          </p:nvPr>
        </p:nvSpPr>
        <p:spPr/>
        <p:txBody>
          <a:bodyPr/>
          <a:lstStyle/>
          <a:p>
            <a:r>
              <a:rPr lang="en-US" dirty="0" smtClean="0"/>
              <a:t>Dentons US LLP                                     Document reference #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Gradient Back">
    <p:spTree>
      <p:nvGrpSpPr>
        <p:cNvPr id="1" name=""/>
        <p:cNvGrpSpPr/>
        <p:nvPr/>
      </p:nvGrpSpPr>
      <p:grpSpPr>
        <a:xfrm>
          <a:off x="0" y="0"/>
          <a:ext cx="0" cy="0"/>
          <a:chOff x="0" y="0"/>
          <a:chExt cx="0" cy="0"/>
        </a:xfrm>
      </p:grpSpPr>
      <p:sp>
        <p:nvSpPr>
          <p:cNvPr id="6" name="Rectangle 5"/>
          <p:cNvSpPr/>
          <p:nvPr userDrawn="1"/>
        </p:nvSpPr>
        <p:spPr>
          <a:xfrm>
            <a:off x="0" y="0"/>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Month Day Year</a:t>
            </a:r>
            <a:endParaRPr lang="en-US" dirty="0"/>
          </a:p>
        </p:txBody>
      </p:sp>
      <p:sp>
        <p:nvSpPr>
          <p:cNvPr id="4" name="Footer Placeholder 3"/>
          <p:cNvSpPr>
            <a:spLocks noGrp="1"/>
          </p:cNvSpPr>
          <p:nvPr>
            <p:ph type="ftr" sz="quarter" idx="11"/>
          </p:nvPr>
        </p:nvSpPr>
        <p:spPr/>
        <p:txBody>
          <a:bodyPr/>
          <a:lstStyle/>
          <a:p>
            <a:r>
              <a:rPr lang="en-US" dirty="0" smtClean="0"/>
              <a:t>Dentons US LLP                                     Document reference #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dirty="0"/>
          </a:p>
        </p:txBody>
      </p:sp>
      <p:sp>
        <p:nvSpPr>
          <p:cNvPr id="8"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Month Day Year</a:t>
            </a:r>
            <a:endParaRPr lang="en-US" dirty="0"/>
          </a:p>
        </p:txBody>
      </p:sp>
      <p:sp>
        <p:nvSpPr>
          <p:cNvPr id="3" name="Footer Placeholder 2"/>
          <p:cNvSpPr>
            <a:spLocks noGrp="1"/>
          </p:cNvSpPr>
          <p:nvPr>
            <p:ph type="ftr" sz="quarter" idx="11"/>
          </p:nvPr>
        </p:nvSpPr>
        <p:spPr/>
        <p:txBody>
          <a:bodyPr/>
          <a:lstStyle/>
          <a:p>
            <a:r>
              <a:rPr lang="en-US" dirty="0" smtClean="0"/>
              <a:t>Dentons US LLP                                     Document reference # </a:t>
            </a:r>
            <a:endParaRPr lang="en-US" dirty="0"/>
          </a:p>
        </p:txBody>
      </p:sp>
      <p:sp>
        <p:nvSpPr>
          <p:cNvPr id="4" name="Slide Number Placeholder 3"/>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Month Day Year</a:t>
            </a:r>
            <a:endParaRPr lang="en-US" dirty="0"/>
          </a:p>
        </p:txBody>
      </p:sp>
      <p:sp>
        <p:nvSpPr>
          <p:cNvPr id="5" name="Footer Placeholder 4"/>
          <p:cNvSpPr>
            <a:spLocks noGrp="1"/>
          </p:cNvSpPr>
          <p:nvPr>
            <p:ph type="ftr" sz="quarter" idx="11"/>
          </p:nvPr>
        </p:nvSpPr>
        <p:spPr/>
        <p:txBody>
          <a:bodyPr/>
          <a:lstStyle/>
          <a:p>
            <a:r>
              <a:rPr lang="en-US" dirty="0" smtClean="0"/>
              <a:t>Dentons US LLP                                     Document reference #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8" name="Content Placeholder 7"/>
          <p:cNvSpPr>
            <a:spLocks noGrp="1"/>
          </p:cNvSpPr>
          <p:nvPr>
            <p:ph sz="quarter" idx="13"/>
          </p:nvPr>
        </p:nvSpPr>
        <p:spPr>
          <a:xfrm>
            <a:off x="365760" y="1600200"/>
            <a:ext cx="841248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Month Day Year</a:t>
            </a:r>
            <a:endParaRPr lang="en-US" dirty="0"/>
          </a:p>
        </p:txBody>
      </p:sp>
      <p:sp>
        <p:nvSpPr>
          <p:cNvPr id="5" name="Footer Placeholder 4"/>
          <p:cNvSpPr>
            <a:spLocks noGrp="1"/>
          </p:cNvSpPr>
          <p:nvPr>
            <p:ph type="ftr" sz="quarter" idx="11"/>
          </p:nvPr>
        </p:nvSpPr>
        <p:spPr/>
        <p:txBody>
          <a:bodyPr/>
          <a:lstStyle/>
          <a:p>
            <a:r>
              <a:rPr lang="en-US" dirty="0" smtClean="0"/>
              <a:t>Dentons US LLP                                     Document reference #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0" name="Content Placeholder 9"/>
          <p:cNvSpPr>
            <a:spLocks noGrp="1"/>
          </p:cNvSpPr>
          <p:nvPr>
            <p:ph sz="quarter" idx="14"/>
          </p:nvPr>
        </p:nvSpPr>
        <p:spPr>
          <a:xfrm>
            <a:off x="368300" y="1600200"/>
            <a:ext cx="841248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9"/>
          <p:cNvSpPr>
            <a:spLocks noGrp="1"/>
          </p:cNvSpPr>
          <p:nvPr>
            <p:ph type="body" sz="quarter" idx="15"/>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head + Gradient inse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Month Day Year</a:t>
            </a:r>
            <a:endParaRPr lang="en-US" dirty="0"/>
          </a:p>
        </p:txBody>
      </p:sp>
      <p:sp>
        <p:nvSpPr>
          <p:cNvPr id="5" name="Footer Placeholder 4"/>
          <p:cNvSpPr>
            <a:spLocks noGrp="1"/>
          </p:cNvSpPr>
          <p:nvPr>
            <p:ph type="ftr" sz="quarter" idx="11"/>
          </p:nvPr>
        </p:nvSpPr>
        <p:spPr/>
        <p:txBody>
          <a:bodyPr/>
          <a:lstStyle/>
          <a:p>
            <a:r>
              <a:rPr lang="en-US" dirty="0" smtClean="0"/>
              <a:t>Dentons US LLP                                     Document reference #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0" name="Content Placeholder 9"/>
          <p:cNvSpPr>
            <a:spLocks noGrp="1"/>
          </p:cNvSpPr>
          <p:nvPr>
            <p:ph sz="quarter" idx="14"/>
          </p:nvPr>
        </p:nvSpPr>
        <p:spPr>
          <a:xfrm>
            <a:off x="368300" y="1600200"/>
            <a:ext cx="8412480" cy="4572000"/>
          </a:xfr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lIns="91440" tIns="91440" rtlCol="0" anchor="t" anchorCtr="0"/>
          <a:lstStyle>
            <a:lvl1pPr marL="0" indent="0">
              <a:buNone/>
              <a:defRPr lang="en-US" sz="1800" dirty="0" smtClean="0">
                <a:solidFill>
                  <a:schemeClr val="tx1"/>
                </a:solidFill>
              </a:defRPr>
            </a:lvl1pPr>
            <a:lvl2pPr marL="182880">
              <a:defRPr lang="en-US" sz="1800" dirty="0" smtClean="0"/>
            </a:lvl2pPr>
          </a:lstStyle>
          <a:p>
            <a:pPr marL="0" lvl="0"/>
            <a:r>
              <a:rPr lang="en-US" smtClean="0"/>
              <a:t>Click to edit Master text styles</a:t>
            </a:r>
          </a:p>
        </p:txBody>
      </p:sp>
      <p:sp>
        <p:nvSpPr>
          <p:cNvPr id="9" name="Text Placeholder 9"/>
          <p:cNvSpPr>
            <a:spLocks noGrp="1"/>
          </p:cNvSpPr>
          <p:nvPr>
            <p:ph type="body" sz="quarter" idx="15"/>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extLst>
      <p:ext uri="{BB962C8B-B14F-4D97-AF65-F5344CB8AC3E}">
        <p14:creationId xmlns:p14="http://schemas.microsoft.com/office/powerpoint/2010/main" val="91230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Month Day Year</a:t>
            </a:r>
            <a:endParaRPr lang="en-US" dirty="0"/>
          </a:p>
        </p:txBody>
      </p:sp>
      <p:sp>
        <p:nvSpPr>
          <p:cNvPr id="5" name="Footer Placeholder 4"/>
          <p:cNvSpPr>
            <a:spLocks noGrp="1"/>
          </p:cNvSpPr>
          <p:nvPr>
            <p:ph type="ftr" sz="quarter" idx="11"/>
          </p:nvPr>
        </p:nvSpPr>
        <p:spPr/>
        <p:txBody>
          <a:bodyPr/>
          <a:lstStyle/>
          <a:p>
            <a:r>
              <a:rPr lang="en-US" dirty="0" smtClean="0"/>
              <a:t>Dentons US LLP                                     Document reference #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7"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Bio">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Month Day Year</a:t>
            </a:r>
            <a:endParaRPr lang="en-US" dirty="0"/>
          </a:p>
        </p:txBody>
      </p:sp>
      <p:sp>
        <p:nvSpPr>
          <p:cNvPr id="5" name="Footer Placeholder 4"/>
          <p:cNvSpPr>
            <a:spLocks noGrp="1"/>
          </p:cNvSpPr>
          <p:nvPr>
            <p:ph type="ftr" sz="quarter" idx="11"/>
          </p:nvPr>
        </p:nvSpPr>
        <p:spPr/>
        <p:txBody>
          <a:bodyPr/>
          <a:lstStyle/>
          <a:p>
            <a:r>
              <a:rPr lang="en-US" dirty="0" smtClean="0"/>
              <a:t>Dentons US LLP                                     Document reference #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4" name="Text Placeholder 13"/>
          <p:cNvSpPr>
            <a:spLocks noGrp="1"/>
          </p:cNvSpPr>
          <p:nvPr>
            <p:ph type="body" sz="quarter" idx="14"/>
          </p:nvPr>
        </p:nvSpPr>
        <p:spPr>
          <a:xfrm>
            <a:off x="1490889" y="1601788"/>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16" name="Text Placeholder 15"/>
          <p:cNvSpPr>
            <a:spLocks noGrp="1"/>
          </p:cNvSpPr>
          <p:nvPr>
            <p:ph type="body" sz="quarter" idx="15"/>
          </p:nvPr>
        </p:nvSpPr>
        <p:spPr>
          <a:xfrm>
            <a:off x="1490889" y="2866769"/>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18" name="Text Placeholder 17"/>
          <p:cNvSpPr>
            <a:spLocks noGrp="1"/>
          </p:cNvSpPr>
          <p:nvPr>
            <p:ph type="body" sz="quarter" idx="16"/>
          </p:nvPr>
        </p:nvSpPr>
        <p:spPr>
          <a:xfrm>
            <a:off x="5785739" y="4139444"/>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0" name="Text Placeholder 19"/>
          <p:cNvSpPr>
            <a:spLocks noGrp="1"/>
          </p:cNvSpPr>
          <p:nvPr>
            <p:ph type="body" sz="quarter" idx="17"/>
          </p:nvPr>
        </p:nvSpPr>
        <p:spPr>
          <a:xfrm>
            <a:off x="5785739" y="1601788"/>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2" name="Text Placeholder 21"/>
          <p:cNvSpPr>
            <a:spLocks noGrp="1"/>
          </p:cNvSpPr>
          <p:nvPr>
            <p:ph type="body" sz="quarter" idx="18"/>
          </p:nvPr>
        </p:nvSpPr>
        <p:spPr>
          <a:xfrm>
            <a:off x="5785739" y="2866769"/>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dirty="0" smtClean="0"/>
              <a:t>Click icon to add picture</a:t>
            </a:r>
            <a:endParaRPr lang="en-US" dirty="0"/>
          </a:p>
        </p:txBody>
      </p:sp>
      <p:sp>
        <p:nvSpPr>
          <p:cNvPr id="28" name="Picture Placeholder 27"/>
          <p:cNvSpPr>
            <a:spLocks noGrp="1"/>
          </p:cNvSpPr>
          <p:nvPr>
            <p:ph type="pic" sz="quarter" idx="21"/>
          </p:nvPr>
        </p:nvSpPr>
        <p:spPr>
          <a:xfrm>
            <a:off x="368300" y="2869187"/>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0" name="Picture Placeholder 29"/>
          <p:cNvSpPr>
            <a:spLocks noGrp="1"/>
          </p:cNvSpPr>
          <p:nvPr>
            <p:ph type="pic" sz="quarter" idx="22"/>
          </p:nvPr>
        </p:nvSpPr>
        <p:spPr>
          <a:xfrm>
            <a:off x="368300" y="4139444"/>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2" name="Picture Placeholder 31"/>
          <p:cNvSpPr>
            <a:spLocks noGrp="1"/>
          </p:cNvSpPr>
          <p:nvPr>
            <p:ph type="pic" sz="quarter" idx="23"/>
          </p:nvPr>
        </p:nvSpPr>
        <p:spPr>
          <a:xfrm>
            <a:off x="4680184" y="1601787"/>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4" name="Picture Placeholder 33"/>
          <p:cNvSpPr>
            <a:spLocks noGrp="1"/>
          </p:cNvSpPr>
          <p:nvPr>
            <p:ph type="pic" sz="quarter" idx="24"/>
          </p:nvPr>
        </p:nvSpPr>
        <p:spPr>
          <a:xfrm>
            <a:off x="4680184" y="2870616"/>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6" name="Picture Placeholder 35"/>
          <p:cNvSpPr>
            <a:spLocks noGrp="1"/>
          </p:cNvSpPr>
          <p:nvPr>
            <p:ph type="pic" sz="quarter" idx="25"/>
          </p:nvPr>
        </p:nvSpPr>
        <p:spPr>
          <a:xfrm>
            <a:off x="4680184" y="4139444"/>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8" name="Text Placeholder 37"/>
          <p:cNvSpPr>
            <a:spLocks noGrp="1"/>
          </p:cNvSpPr>
          <p:nvPr>
            <p:ph type="body" sz="quarter" idx="26"/>
          </p:nvPr>
        </p:nvSpPr>
        <p:spPr>
          <a:xfrm>
            <a:off x="1490889" y="4139444"/>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200"/>
            </a:lvl4pPr>
            <a:lvl5pPr>
              <a:buNone/>
              <a:defRPr sz="1200"/>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ividual Bio">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396288" cy="430887"/>
          </a:xfrm>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Month Day Year</a:t>
            </a:r>
            <a:endParaRPr lang="en-US" dirty="0"/>
          </a:p>
        </p:txBody>
      </p:sp>
      <p:sp>
        <p:nvSpPr>
          <p:cNvPr id="5" name="Footer Placeholder 4"/>
          <p:cNvSpPr>
            <a:spLocks noGrp="1"/>
          </p:cNvSpPr>
          <p:nvPr>
            <p:ph type="ftr" sz="quarter" idx="11"/>
          </p:nvPr>
        </p:nvSpPr>
        <p:spPr/>
        <p:txBody>
          <a:bodyPr/>
          <a:lstStyle/>
          <a:p>
            <a:r>
              <a:rPr lang="en-US" dirty="0" smtClean="0"/>
              <a:t>Dentons US LLP                                     Document reference #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4" name="Text Placeholder 13"/>
          <p:cNvSpPr>
            <a:spLocks noGrp="1"/>
          </p:cNvSpPr>
          <p:nvPr>
            <p:ph type="body" sz="quarter" idx="14"/>
          </p:nvPr>
        </p:nvSpPr>
        <p:spPr>
          <a:xfrm>
            <a:off x="1490889" y="1601788"/>
            <a:ext cx="28803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dirty="0" smtClean="0"/>
              <a:t>Click icon to add picture</a:t>
            </a:r>
            <a:endParaRPr lang="en-US" dirty="0"/>
          </a:p>
        </p:txBody>
      </p:sp>
      <p:sp>
        <p:nvSpPr>
          <p:cNvPr id="21" name="Text Placeholder 20"/>
          <p:cNvSpPr>
            <a:spLocks noGrp="1"/>
          </p:cNvSpPr>
          <p:nvPr>
            <p:ph type="body" sz="quarter" idx="21"/>
          </p:nvPr>
        </p:nvSpPr>
        <p:spPr>
          <a:xfrm>
            <a:off x="368301" y="2817813"/>
            <a:ext cx="4016500" cy="3359787"/>
          </a:xfrm>
        </p:spPr>
        <p:txBody>
          <a:bodyPr/>
          <a:lstStyle>
            <a:lvl1pPr marL="0" indent="0">
              <a:spcBef>
                <a:spcPts val="1200"/>
              </a:spcBef>
              <a:buNone/>
              <a:defRPr sz="1050" b="0">
                <a:solidFill>
                  <a:schemeClr val="tx1"/>
                </a:solidFill>
              </a:defRPr>
            </a:lvl1pPr>
          </a:lstStyle>
          <a:p>
            <a:pPr lvl="0"/>
            <a:r>
              <a:rPr lang="en-US" smtClean="0"/>
              <a:t>Click to edit Master text styles</a:t>
            </a:r>
          </a:p>
        </p:txBody>
      </p:sp>
      <p:sp>
        <p:nvSpPr>
          <p:cNvPr id="24" name="Text Placeholder 23"/>
          <p:cNvSpPr>
            <a:spLocks noGrp="1"/>
          </p:cNvSpPr>
          <p:nvPr>
            <p:ph type="body" sz="quarter" idx="22"/>
          </p:nvPr>
        </p:nvSpPr>
        <p:spPr>
          <a:xfrm>
            <a:off x="4750372" y="2817813"/>
            <a:ext cx="4014216" cy="3315050"/>
          </a:xfrm>
        </p:spPr>
        <p:txBody>
          <a:bodyPr/>
          <a:lstStyle>
            <a:lvl1pPr marL="115888" indent="-115888">
              <a:spcBef>
                <a:spcPts val="600"/>
              </a:spcBef>
              <a:buClr>
                <a:schemeClr val="tx1"/>
              </a:buClr>
              <a:defRPr sz="1050" b="0">
                <a:solidFill>
                  <a:schemeClr val="tx1"/>
                </a:solidFill>
              </a:defRPr>
            </a:lvl1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descr="Divider Page Background ONLY.png"/>
          <p:cNvPicPr>
            <a:picLocks/>
          </p:cNvPicPr>
          <p:nvPr userDrawn="1"/>
        </p:nvPicPr>
        <p:blipFill>
          <a:blip r:embed="rId2"/>
          <a:stretch>
            <a:fillRect/>
          </a:stretch>
        </p:blipFill>
        <p:spPr>
          <a:xfrm>
            <a:off x="132588" y="132588"/>
            <a:ext cx="8878824" cy="6592824"/>
          </a:xfrm>
          <a:prstGeom prst="rect">
            <a:avLst/>
          </a:prstGeom>
        </p:spPr>
      </p:pic>
      <p:sp>
        <p:nvSpPr>
          <p:cNvPr id="3" name="Text Placeholder 2"/>
          <p:cNvSpPr>
            <a:spLocks noGrp="1"/>
          </p:cNvSpPr>
          <p:nvPr>
            <p:ph type="body" idx="1"/>
          </p:nvPr>
        </p:nvSpPr>
        <p:spPr>
          <a:xfrm>
            <a:off x="365760" y="457200"/>
            <a:ext cx="6878232" cy="553998"/>
          </a:xfrm>
        </p:spPr>
        <p:txBody>
          <a:bodyPr wrap="square" lIns="0" tIns="0" rIns="0" bIns="0" anchor="b">
            <a:noAutofit/>
          </a:bodyPr>
          <a:lstStyle>
            <a:lvl1pPr marL="0" indent="0">
              <a:spcBef>
                <a:spcPts val="0"/>
              </a:spcBef>
              <a:buNone/>
              <a:defRPr sz="3600" b="1">
                <a:solidFill>
                  <a:schemeClr val="tx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Slide Number Placeholder 5"/>
          <p:cNvSpPr>
            <a:spLocks noGrp="1"/>
          </p:cNvSpPr>
          <p:nvPr>
            <p:ph type="sldNum" sz="quarter" idx="4"/>
          </p:nvPr>
        </p:nvSpPr>
        <p:spPr>
          <a:xfrm>
            <a:off x="7636943" y="647077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11" name="Picture 10" descr="Dentons_Logo_Purple_RGB_300.png"/>
          <p:cNvPicPr>
            <a:picLocks noChangeAspect="1"/>
          </p:cNvPicPr>
          <p:nvPr userDrawn="1"/>
        </p:nvPicPr>
        <p:blipFill>
          <a:blip r:embed="rId3"/>
          <a:stretch>
            <a:fillRect/>
          </a:stretch>
        </p:blipFill>
        <p:spPr>
          <a:xfrm>
            <a:off x="7902727" y="6358290"/>
            <a:ext cx="1003098" cy="363468"/>
          </a:xfrm>
          <a:prstGeom prst="rect">
            <a:avLst/>
          </a:prstGeom>
        </p:spPr>
      </p:pic>
      <p:sp>
        <p:nvSpPr>
          <p:cNvPr id="12" name="Date Placeholder 3"/>
          <p:cNvSpPr>
            <a:spLocks noGrp="1"/>
          </p:cNvSpPr>
          <p:nvPr>
            <p:ph type="dt" sz="half" idx="2"/>
          </p:nvPr>
        </p:nvSpPr>
        <p:spPr>
          <a:xfrm>
            <a:off x="365760" y="6470775"/>
            <a:ext cx="863219"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Month Day Year</a:t>
            </a:r>
            <a:endParaRPr lang="en-US" dirty="0"/>
          </a:p>
        </p:txBody>
      </p:sp>
      <p:sp>
        <p:nvSpPr>
          <p:cNvPr id="18" name="Title 17"/>
          <p:cNvSpPr>
            <a:spLocks noGrp="1"/>
          </p:cNvSpPr>
          <p:nvPr>
            <p:ph type="title"/>
          </p:nvPr>
        </p:nvSpPr>
        <p:spPr>
          <a:xfrm>
            <a:off x="365760" y="1005840"/>
            <a:ext cx="6875462" cy="1280160"/>
          </a:xfrm>
        </p:spPr>
        <p:txBody>
          <a:bodyPr lIns="0" tIns="0" rIns="0" bIns="0" anchor="t" anchorCtr="0">
            <a:noAutofit/>
          </a:bodyPr>
          <a:lstStyle>
            <a:lvl1pPr algn="l">
              <a:lnSpc>
                <a:spcPct val="90000"/>
              </a:lnSpc>
              <a:defRPr sz="3600" b="0">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21" name="Footer Placeholder 4"/>
          <p:cNvSpPr>
            <a:spLocks noGrp="1"/>
          </p:cNvSpPr>
          <p:nvPr>
            <p:ph type="ftr" sz="quarter" idx="3"/>
          </p:nvPr>
        </p:nvSpPr>
        <p:spPr>
          <a:xfrm>
            <a:off x="2103120" y="6470775"/>
            <a:ext cx="493776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Dentons US LLP                                     Document reference # </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5760" y="365760"/>
            <a:ext cx="6878232" cy="553998"/>
          </a:xfrm>
        </p:spPr>
        <p:txBody>
          <a:bodyPr wrap="square" lIns="0" tIns="0" rIns="0" bIns="0" anchor="b">
            <a:spAutoFit/>
          </a:bodyPr>
          <a:lstStyle>
            <a:lvl1pPr marL="0" indent="0">
              <a:spcBef>
                <a:spcPts val="0"/>
              </a:spcBef>
              <a:buNone/>
              <a:defRPr sz="3600" b="0">
                <a:solidFill>
                  <a:schemeClr val="accent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17" name="Text Placeholder 16"/>
          <p:cNvSpPr>
            <a:spLocks noGrp="1"/>
          </p:cNvSpPr>
          <p:nvPr>
            <p:ph type="body" sz="quarter" idx="10"/>
          </p:nvPr>
        </p:nvSpPr>
        <p:spPr>
          <a:xfrm>
            <a:off x="368299" y="2103120"/>
            <a:ext cx="4114800" cy="1263949"/>
          </a:xfrm>
        </p:spPr>
        <p:txBody>
          <a:bodyPr anchor="t" anchorCtr="0">
            <a:noAutofit/>
          </a:bodyPr>
          <a:lstStyle>
            <a:lvl1pPr marL="0" indent="9525">
              <a:lnSpc>
                <a:spcPts val="2000"/>
              </a:lnSpc>
              <a:spcBef>
                <a:spcPts val="0"/>
              </a:spcBef>
              <a:buNone/>
              <a:defRPr sz="1800">
                <a:solidFill>
                  <a:schemeClr val="tx1"/>
                </a:solidFill>
              </a:defRPr>
            </a:lvl1pPr>
            <a:lvl2pPr marL="0" indent="9525">
              <a:lnSpc>
                <a:spcPts val="2000"/>
              </a:lnSpc>
              <a:spcBef>
                <a:spcPts val="600"/>
              </a:spcBef>
              <a:buNone/>
              <a:defRPr sz="1800">
                <a:solidFill>
                  <a:schemeClr val="tx1"/>
                </a:solidFill>
              </a:defRPr>
            </a:lvl2pPr>
            <a:lvl3pPr marL="0" indent="9525">
              <a:buNone/>
              <a:defRPr>
                <a:solidFill>
                  <a:schemeClr val="tx1"/>
                </a:solidFill>
              </a:defRPr>
            </a:lvl3pPr>
            <a:lvl4pPr marL="0" indent="9525">
              <a:buNone/>
              <a:defRPr>
                <a:solidFill>
                  <a:schemeClr val="tx1"/>
                </a:solidFill>
              </a:defRPr>
            </a:lvl4pPr>
            <a:lvl5pPr marL="0" indent="9525">
              <a:buNone/>
              <a:defRPr>
                <a:solidFill>
                  <a:schemeClr val="tx1"/>
                </a:solidFill>
              </a:defRPr>
            </a:lvl5pPr>
          </a:lstStyle>
          <a:p>
            <a:pPr lvl="0"/>
            <a:r>
              <a:rPr lang="en-US" smtClean="0"/>
              <a:t>Click to edit Master text styles</a:t>
            </a:r>
          </a:p>
          <a:p>
            <a:pPr lvl="1"/>
            <a:r>
              <a:rPr lang="en-US" smtClean="0"/>
              <a:t>Second level</a:t>
            </a:r>
          </a:p>
        </p:txBody>
      </p:sp>
      <p:sp>
        <p:nvSpPr>
          <p:cNvPr id="20" name="Text Placeholder 19"/>
          <p:cNvSpPr>
            <a:spLocks noGrp="1"/>
          </p:cNvSpPr>
          <p:nvPr>
            <p:ph type="body" sz="quarter" idx="11"/>
          </p:nvPr>
        </p:nvSpPr>
        <p:spPr>
          <a:xfrm>
            <a:off x="368300" y="5486400"/>
            <a:ext cx="8412480" cy="965703"/>
          </a:xfrm>
        </p:spPr>
        <p:txBody>
          <a:bodyPr anchor="b" anchorCtr="0">
            <a:noAutofit/>
          </a:bodyPr>
          <a:lstStyle>
            <a:lvl1pPr marL="0" indent="0">
              <a:buNone/>
              <a:defRPr sz="600">
                <a:solidFill>
                  <a:schemeClr val="tx1"/>
                </a:solidFill>
              </a:defRPr>
            </a:lvl1pPr>
            <a:lvl2pPr marL="0" indent="0">
              <a:buNone/>
              <a:defRPr sz="600">
                <a:solidFill>
                  <a:schemeClr val="tx1"/>
                </a:solidFill>
              </a:defRPr>
            </a:lvl2pPr>
          </a:lstStyle>
          <a:p>
            <a:pPr lvl="0"/>
            <a:r>
              <a:rPr lang="en-US" smtClean="0"/>
              <a:t>Click to edit Master text styles</a:t>
            </a:r>
          </a:p>
          <a:p>
            <a:pPr lvl="1"/>
            <a:r>
              <a:rPr lang="en-US" smtClean="0"/>
              <a:t>Second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6371540"/>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bwMode="gray">
          <a:xfrm>
            <a:off x="2103120" y="6543925"/>
            <a:ext cx="493776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Dentons US LLP                                     Document reference # </a:t>
            </a:r>
            <a:endParaRPr lang="en-US" dirty="0"/>
          </a:p>
        </p:txBody>
      </p:sp>
      <p:sp>
        <p:nvSpPr>
          <p:cNvPr id="6" name="Slide Number Placeholder 5"/>
          <p:cNvSpPr>
            <a:spLocks noGrp="1"/>
          </p:cNvSpPr>
          <p:nvPr>
            <p:ph type="sldNum" sz="quarter" idx="4"/>
          </p:nvPr>
        </p:nvSpPr>
        <p:spPr bwMode="gray">
          <a:xfrm>
            <a:off x="7167043" y="6543925"/>
            <a:ext cx="685800"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17"/>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59" y="6543925"/>
            <a:ext cx="160020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Month Day Year</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65" r:id="rId4"/>
    <p:sldLayoutId id="2147483661" r:id="rId5"/>
    <p:sldLayoutId id="2147483658" r:id="rId6"/>
    <p:sldLayoutId id="2147483659" r:id="rId7"/>
    <p:sldLayoutId id="2147483651" r:id="rId8"/>
    <p:sldLayoutId id="2147483664" r:id="rId9"/>
    <p:sldLayoutId id="2147483652" r:id="rId10"/>
    <p:sldLayoutId id="2147483666" r:id="rId11"/>
    <p:sldLayoutId id="2147483653" r:id="rId12"/>
    <p:sldLayoutId id="2147483654" r:id="rId13"/>
    <p:sldLayoutId id="2147483660" r:id="rId14"/>
    <p:sldLayoutId id="2147483655" r:id="rId15"/>
  </p:sldLayoutIdLst>
  <p:timing>
    <p:tnLst>
      <p:par>
        <p:cTn id="1" dur="indefinite" restart="never" nodeType="tmRoot"/>
      </p:par>
    </p:tnLst>
  </p:timing>
  <p:hf hdr="0" ftr="0" dt="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2000" kern="1200">
          <a:solidFill>
            <a:schemeClr val="tx1"/>
          </a:solidFill>
          <a:latin typeface="Arial" pitchFamily="34" charset="0"/>
          <a:ea typeface="+mn-ea"/>
          <a:cs typeface="Arial" pitchFamily="34" charset="0"/>
        </a:defRPr>
      </a:lvl1pPr>
      <a:lvl2pPr marL="365760" indent="-179388" algn="l" defTabSz="457200" rtl="0" eaLnBrk="1" latinLnBrk="0" hangingPunct="1">
        <a:spcBef>
          <a:spcPts val="600"/>
        </a:spcBef>
        <a:buClr>
          <a:schemeClr val="bg1"/>
        </a:buClr>
        <a:buFont typeface="Arial" pitchFamily="34" charset="0"/>
        <a:buChar char="•"/>
        <a:defRPr sz="18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800" y="1624032"/>
            <a:ext cx="6876200" cy="1107996"/>
          </a:xfrm>
        </p:spPr>
        <p:txBody>
          <a:bodyPr/>
          <a:lstStyle/>
          <a:p>
            <a:r>
              <a:rPr lang="en-US" dirty="0"/>
              <a:t>Post-Audit </a:t>
            </a:r>
            <a:br>
              <a:rPr lang="en-US" dirty="0"/>
            </a:br>
            <a:r>
              <a:rPr lang="en-US" dirty="0"/>
              <a:t>Alternative Dispute Resolution</a:t>
            </a:r>
          </a:p>
        </p:txBody>
      </p:sp>
      <p:sp>
        <p:nvSpPr>
          <p:cNvPr id="9" name="Subtitle 8"/>
          <p:cNvSpPr>
            <a:spLocks noGrp="1"/>
          </p:cNvSpPr>
          <p:nvPr>
            <p:ph type="subTitle" idx="1"/>
          </p:nvPr>
        </p:nvSpPr>
        <p:spPr>
          <a:xfrm>
            <a:off x="431800" y="2908666"/>
            <a:ext cx="6876200" cy="1576248"/>
          </a:xfrm>
        </p:spPr>
        <p:txBody>
          <a:bodyPr/>
          <a:lstStyle/>
          <a:p>
            <a:pPr defTabSz="914400">
              <a:lnSpc>
                <a:spcPts val="2400"/>
              </a:lnSpc>
              <a:spcAft>
                <a:spcPts val="700"/>
              </a:spcAft>
              <a:defRPr/>
            </a:pPr>
            <a:r>
              <a:rPr lang="en-US" sz="2600" dirty="0">
                <a:latin typeface="Arial" charset="0"/>
                <a:ea typeface="ＭＳ Ｐゴシック" charset="0"/>
                <a:cs typeface="ＭＳ Ｐゴシック" charset="0"/>
              </a:rPr>
              <a:t>IRS ADR Strategies: Evaluating and Leveraging ADR Options in Tax Disputes</a:t>
            </a:r>
          </a:p>
          <a:p>
            <a:pPr defTabSz="914400">
              <a:lnSpc>
                <a:spcPts val="2400"/>
              </a:lnSpc>
              <a:spcAft>
                <a:spcPts val="700"/>
              </a:spcAft>
              <a:defRPr/>
            </a:pPr>
            <a:r>
              <a:rPr lang="en-US" sz="2600" dirty="0">
                <a:latin typeface="Arial" charset="0"/>
                <a:ea typeface="ＭＳ Ｐゴシック" charset="0"/>
                <a:cs typeface="ＭＳ Ｐゴシック" charset="0"/>
              </a:rPr>
              <a:t>March 24, 2011</a:t>
            </a:r>
          </a:p>
          <a:p>
            <a:pPr defTabSz="914400">
              <a:lnSpc>
                <a:spcPts val="2400"/>
              </a:lnSpc>
              <a:spcAft>
                <a:spcPts val="700"/>
              </a:spcAft>
              <a:defRPr/>
            </a:pPr>
            <a:r>
              <a:rPr lang="en-US" sz="2600" dirty="0">
                <a:latin typeface="Arial" charset="0"/>
                <a:ea typeface="ＭＳ Ｐゴシック" charset="0"/>
                <a:cs typeface="ＭＳ Ｐゴシック" charset="0"/>
              </a:rPr>
              <a:t>Strafford CLE/CPE Webinar</a:t>
            </a:r>
            <a:endParaRPr lang="en-US" sz="2600" dirty="0"/>
          </a:p>
        </p:txBody>
      </p:sp>
      <p:sp>
        <p:nvSpPr>
          <p:cNvPr id="6" name="Rectangle 8"/>
          <p:cNvSpPr txBox="1">
            <a:spLocks noChangeArrowheads="1"/>
          </p:cNvSpPr>
          <p:nvPr/>
        </p:nvSpPr>
        <p:spPr bwMode="gray">
          <a:xfrm>
            <a:off x="434658" y="5451476"/>
            <a:ext cx="5254625" cy="317500"/>
          </a:xfrm>
          <a:prstGeom prst="rect">
            <a:avLst/>
          </a:prstGeom>
          <a:noFill/>
          <a:extLs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rtlCol="0">
            <a:noAutofit/>
          </a:bodyPr>
          <a:lstStyle>
            <a:lvl1pPr marL="0" indent="0" algn="l" defTabSz="457200" rtl="0" eaLnBrk="1" latinLnBrk="0" hangingPunct="1">
              <a:lnSpc>
                <a:spcPct val="90000"/>
              </a:lnSpc>
              <a:spcBef>
                <a:spcPts val="0"/>
              </a:spcBef>
              <a:buClr>
                <a:schemeClr val="accent1"/>
              </a:buClr>
              <a:buFont typeface="Arial"/>
              <a:buNone/>
              <a:defRPr sz="3600" b="0" kern="1200">
                <a:solidFill>
                  <a:schemeClr val="bg2"/>
                </a:solidFill>
                <a:latin typeface="Arial" pitchFamily="34" charset="0"/>
                <a:ea typeface="+mn-ea"/>
                <a:cs typeface="Arial" pitchFamily="34" charset="0"/>
              </a:defRPr>
            </a:lvl1pPr>
            <a:lvl2pPr marL="457200" indent="0" algn="ctr"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ctr" defTabSz="457200" rtl="0" eaLnBrk="1" latinLnBrk="0" hangingPunct="1">
              <a:spcBef>
                <a:spcPts val="4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3pPr>
            <a:lvl4pPr marL="1371600" indent="0" algn="ctr" defTabSz="457200" rtl="0" eaLnBrk="1" latinLnBrk="0" hangingPunct="1">
              <a:spcBef>
                <a:spcPts val="300"/>
              </a:spcBef>
              <a:buClr>
                <a:schemeClr val="tx1"/>
              </a:buClr>
              <a:buFont typeface="Arial" pitchFamily="34" charset="0"/>
              <a:buNone/>
              <a:defRPr sz="1200" kern="1200">
                <a:solidFill>
                  <a:schemeClr val="tx1">
                    <a:tint val="75000"/>
                  </a:schemeClr>
                </a:solidFill>
                <a:latin typeface="Arial" pitchFamily="34" charset="0"/>
                <a:ea typeface="+mn-ea"/>
                <a:cs typeface="Arial" pitchFamily="34" charset="0"/>
              </a:defRPr>
            </a:lvl4pPr>
            <a:lvl5pPr marL="1828800" indent="0" algn="ctr" defTabSz="457200" rtl="0" eaLnBrk="1" latinLnBrk="0" hangingPunct="1">
              <a:spcBef>
                <a:spcPts val="300"/>
              </a:spcBef>
              <a:buClr>
                <a:schemeClr val="tx1"/>
              </a:buClr>
              <a:buFont typeface="Arial" pitchFamily="34" charset="0"/>
              <a:buNone/>
              <a:defRPr sz="1200" kern="1200">
                <a:solidFill>
                  <a:schemeClr val="tx1">
                    <a:tint val="75000"/>
                  </a:schemeClr>
                </a:solidFill>
                <a:latin typeface="Arial" pitchFamily="34" charset="0"/>
                <a:ea typeface="+mn-ea"/>
                <a:cs typeface="Arial" pitchFamily="34" charset="0"/>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200" b="1" dirty="0" smtClean="0"/>
              <a:t>Presentation by: </a:t>
            </a:r>
          </a:p>
          <a:p>
            <a:r>
              <a:rPr lang="en-US" sz="1200" dirty="0" smtClean="0"/>
              <a:t>Todd Welty, Partner, Dentons, Dallas</a:t>
            </a:r>
          </a:p>
          <a:p>
            <a:r>
              <a:rPr lang="en-US" sz="1200" dirty="0" smtClean="0"/>
              <a:t>todd.welty@dentons.com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eaLnBrk="1" hangingPunct="1"/>
            <a:r>
              <a:rPr lang="en-US" b="1" dirty="0" smtClean="0"/>
              <a:t>Pre-docketing Appeals	</a:t>
            </a:r>
          </a:p>
        </p:txBody>
      </p:sp>
      <p:sp>
        <p:nvSpPr>
          <p:cNvPr id="34819" name="Rectangle 3"/>
          <p:cNvSpPr>
            <a:spLocks noGrp="1" noChangeArrowheads="1"/>
          </p:cNvSpPr>
          <p:nvPr>
            <p:ph sz="quarter" idx="13"/>
          </p:nvPr>
        </p:nvSpPr>
        <p:spPr>
          <a:prstGeom prst="rect">
            <a:avLst/>
          </a:prstGeom>
        </p:spPr>
        <p:txBody>
          <a:bodyPr/>
          <a:lstStyle/>
          <a:p>
            <a:pPr eaLnBrk="1" hangingPunct="1"/>
            <a:r>
              <a:rPr lang="en-US" dirty="0" smtClean="0"/>
              <a:t>Extending the statute of limitations: </a:t>
            </a:r>
          </a:p>
          <a:p>
            <a:pPr lvl="1" eaLnBrk="1" hangingPunct="1"/>
            <a:r>
              <a:rPr lang="en-US" dirty="0" smtClean="0"/>
              <a:t>Appeals agents often seek an extension of the statute in order to continue settlement negotiations and hold the case in Appeals before issuing the statutory notices.</a:t>
            </a:r>
          </a:p>
          <a:p>
            <a:pPr lvl="1" eaLnBrk="1" hangingPunct="1"/>
            <a:r>
              <a:rPr lang="en-US" dirty="0" smtClean="0"/>
              <a:t>Extension may be appropriate in certain cases.</a:t>
            </a:r>
          </a:p>
          <a:p>
            <a:pPr lvl="1" eaLnBrk="1" hangingPunct="1"/>
            <a:r>
              <a:rPr lang="en-US" dirty="0" smtClean="0"/>
              <a:t>Taxpayer can negotiate an agreed extension or, in theory, an extension limited to certain issues.</a:t>
            </a:r>
          </a:p>
          <a:p>
            <a:pPr lvl="1" eaLnBrk="1" hangingPunct="1"/>
            <a:r>
              <a:rPr lang="en-US" dirty="0" smtClean="0"/>
              <a:t>The downside is there is little pressure on Appeals: docketed cases often receive priority.</a:t>
            </a:r>
            <a:endParaRPr lang="en-US" b="1" dirty="0"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10</a:t>
            </a:fld>
            <a:endParaRPr lang="en-US" dirty="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1882596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b="1" dirty="0" smtClean="0"/>
              <a:t>Post-docketing Appeals</a:t>
            </a:r>
          </a:p>
        </p:txBody>
      </p:sp>
      <p:sp>
        <p:nvSpPr>
          <p:cNvPr id="35843" name="Rectangle 3"/>
          <p:cNvSpPr>
            <a:spLocks noGrp="1" noChangeArrowheads="1"/>
          </p:cNvSpPr>
          <p:nvPr>
            <p:ph sz="quarter" idx="13"/>
          </p:nvPr>
        </p:nvSpPr>
        <p:spPr>
          <a:prstGeom prst="rect">
            <a:avLst/>
          </a:prstGeom>
        </p:spPr>
        <p:txBody>
          <a:bodyPr/>
          <a:lstStyle/>
          <a:p>
            <a:pPr>
              <a:defRPr/>
            </a:pPr>
            <a:r>
              <a:rPr lang="en-US" dirty="0"/>
              <a:t>Docketed cases which have not previously been considered by Appeals are automatically referred to Appeals.</a:t>
            </a:r>
          </a:p>
          <a:p>
            <a:pPr lvl="1">
              <a:defRPr/>
            </a:pPr>
            <a:r>
              <a:rPr lang="en-US" dirty="0"/>
              <a:t>Unless Area Counsel, Chief Counsel, and Appeals believe the case should not be considered by Appeals.  Rev. Proc. 87-24; I.R.M. 8.4.1.1.</a:t>
            </a:r>
          </a:p>
          <a:p>
            <a:pPr>
              <a:defRPr/>
            </a:pPr>
            <a:r>
              <a:rPr lang="en-US" dirty="0"/>
              <a:t>If the parties are able to reach an agreed settlement in Appeals, the settlement is effected by a stipulation and is ordered by the court.  </a:t>
            </a:r>
          </a:p>
          <a:p>
            <a:pPr lvl="1">
              <a:defRPr/>
            </a:pPr>
            <a:r>
              <a:rPr lang="en-US" dirty="0"/>
              <a:t>Neither party can appeal the order.</a:t>
            </a:r>
          </a:p>
          <a:p>
            <a:pPr lvl="1">
              <a:defRPr/>
            </a:pPr>
            <a:r>
              <a:rPr lang="en-US" dirty="0"/>
              <a:t>Case can be partially settled: Appeals and Counsel will prepare agreed issues for filing in court.</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11</a:t>
            </a:fld>
            <a:endParaRPr lang="en-US" dirty="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41482729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Cases Involving Tier I or Tier II Issues</a:t>
            </a:r>
          </a:p>
        </p:txBody>
      </p:sp>
      <p:sp>
        <p:nvSpPr>
          <p:cNvPr id="3" name="Slide Number Placeholder 2"/>
          <p:cNvSpPr>
            <a:spLocks noGrp="1"/>
          </p:cNvSpPr>
          <p:nvPr>
            <p:ph type="sldNum" sz="quarter" idx="12"/>
          </p:nvPr>
        </p:nvSpPr>
        <p:spPr/>
        <p:txBody>
          <a:bodyPr/>
          <a:lstStyle/>
          <a:p>
            <a:fld id="{D34DACC3-9742-4940-92E6-4CAB853A3218}" type="slidenum">
              <a:rPr lang="en-US" smtClean="0"/>
              <a:pPr/>
              <a:t>12</a:t>
            </a:fld>
            <a:endParaRPr lang="en-US" dirty="0"/>
          </a:p>
        </p:txBody>
      </p:sp>
      <p:sp>
        <p:nvSpPr>
          <p:cNvPr id="4" name="Content Placeholder 3"/>
          <p:cNvSpPr>
            <a:spLocks noGrp="1"/>
          </p:cNvSpPr>
          <p:nvPr>
            <p:ph sz="quarter" idx="13"/>
          </p:nvPr>
        </p:nvSpPr>
        <p:spPr/>
        <p:txBody>
          <a:bodyPr/>
          <a:lstStyle/>
          <a:p>
            <a:r>
              <a:rPr lang="en-US" dirty="0"/>
              <a:t>LB&amp;I adopted the Issue </a:t>
            </a:r>
            <a:r>
              <a:rPr lang="en-US" dirty="0" err="1"/>
              <a:t>Tiering</a:t>
            </a:r>
            <a:r>
              <a:rPr lang="en-US" dirty="0"/>
              <a:t> System in 2006 to ensure uniform treatment of high-risk compliance issues.</a:t>
            </a:r>
          </a:p>
          <a:p>
            <a:pPr lvl="1"/>
            <a:r>
              <a:rPr lang="en-US" dirty="0"/>
              <a:t>A list of Tier I, II, and III issues can be found at http://www.irs.gov/businesses/corporations/article/0,,id=200567,00.html. </a:t>
            </a:r>
          </a:p>
          <a:p>
            <a:r>
              <a:rPr lang="en-US" dirty="0"/>
              <a:t>Tier I issues are of “high strategic importance” and have a significant impact on one or more industries, e.g., </a:t>
            </a:r>
          </a:p>
          <a:p>
            <a:pPr lvl="1"/>
            <a:r>
              <a:rPr lang="en-US" dirty="0"/>
              <a:t>All abusive and listed transactions;</a:t>
            </a:r>
          </a:p>
          <a:p>
            <a:pPr lvl="1"/>
            <a:r>
              <a:rPr lang="en-US" dirty="0"/>
              <a:t>Foreign tax credit generators; and</a:t>
            </a:r>
          </a:p>
          <a:p>
            <a:pPr lvl="1"/>
            <a:r>
              <a:rPr lang="en-US" dirty="0"/>
              <a:t>Research credit claims. </a:t>
            </a:r>
          </a:p>
          <a:p>
            <a:r>
              <a:rPr lang="en-US" dirty="0"/>
              <a:t>Tier II issues involve a large number of taxpayers, a significant dollar amount, emerging issues, or pose a substantial compliance risk or high visibility.</a:t>
            </a:r>
          </a:p>
          <a:p>
            <a:endParaRPr lang="en-US" dirty="0"/>
          </a:p>
        </p:txBody>
      </p:sp>
      <p:sp>
        <p:nvSpPr>
          <p:cNvPr id="5"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526304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eaLnBrk="1" hangingPunct="1"/>
            <a:r>
              <a:rPr lang="en-US" b="1" dirty="0" smtClean="0"/>
              <a:t>Tier I &amp; Tier II Issues at Appeals</a:t>
            </a:r>
            <a:endParaRPr lang="en-US" dirty="0"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13</a:t>
            </a:fld>
            <a:endParaRPr lang="en-US" dirty="0"/>
          </a:p>
        </p:txBody>
      </p:sp>
      <p:sp>
        <p:nvSpPr>
          <p:cNvPr id="37891" name="Rectangle 3"/>
          <p:cNvSpPr>
            <a:spLocks noGrp="1" noChangeArrowheads="1"/>
          </p:cNvSpPr>
          <p:nvPr>
            <p:ph sz="quarter" idx="13"/>
          </p:nvPr>
        </p:nvSpPr>
        <p:spPr>
          <a:prstGeom prst="rect">
            <a:avLst/>
          </a:prstGeom>
        </p:spPr>
        <p:txBody>
          <a:bodyPr/>
          <a:lstStyle/>
          <a:p>
            <a:pPr>
              <a:defRPr/>
            </a:pPr>
            <a:r>
              <a:rPr lang="en-US" dirty="0"/>
              <a:t>In Tier I cases, Appeals has no authority to settle the case or a particular issue in any manner other than pursuant to the proscribed guidance. </a:t>
            </a:r>
          </a:p>
          <a:p>
            <a:pPr lvl="1">
              <a:defRPr/>
            </a:pPr>
            <a:r>
              <a:rPr lang="en-US" dirty="0"/>
              <a:t>One-size-fits-all approach</a:t>
            </a:r>
          </a:p>
          <a:p>
            <a:pPr lvl="1">
              <a:defRPr/>
            </a:pPr>
            <a:r>
              <a:rPr lang="en-US" dirty="0"/>
              <a:t>Little discretion; strict compliance with guidelines</a:t>
            </a:r>
          </a:p>
          <a:p>
            <a:pPr>
              <a:defRPr/>
            </a:pPr>
            <a:r>
              <a:rPr lang="en-US" dirty="0"/>
              <a:t>In Tier II cases, Appeals apparently has more discretion than Tier I, but still limited</a:t>
            </a:r>
          </a:p>
          <a:p>
            <a:pPr>
              <a:defRPr/>
            </a:pPr>
            <a:r>
              <a:rPr lang="en-US" dirty="0"/>
              <a:t>Appeals will designate a Technical Guidance Coordinator to represent Appeals with respect to a tiered issue.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32535021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b="1" dirty="0" smtClean="0"/>
              <a:t>Technical Guidance Coordinator</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14</a:t>
            </a:fld>
            <a:endParaRPr lang="en-US" dirty="0"/>
          </a:p>
        </p:txBody>
      </p:sp>
      <p:sp>
        <p:nvSpPr>
          <p:cNvPr id="38915" name="Rectangle 3"/>
          <p:cNvSpPr>
            <a:spLocks noGrp="1" noChangeArrowheads="1"/>
          </p:cNvSpPr>
          <p:nvPr>
            <p:ph sz="quarter" idx="13"/>
          </p:nvPr>
        </p:nvSpPr>
        <p:spPr>
          <a:prstGeom prst="rect">
            <a:avLst/>
          </a:prstGeom>
        </p:spPr>
        <p:txBody>
          <a:bodyPr/>
          <a:lstStyle/>
          <a:p>
            <a:pPr>
              <a:defRPr/>
            </a:pPr>
            <a:r>
              <a:rPr lang="en-US" dirty="0"/>
              <a:t>Technical Guidance Coordinator: </a:t>
            </a:r>
          </a:p>
          <a:p>
            <a:pPr lvl="1">
              <a:defRPr/>
            </a:pPr>
            <a:r>
              <a:rPr lang="en-US" dirty="0"/>
              <a:t>Evaluates the hazards of litigation and help reach settlement</a:t>
            </a:r>
          </a:p>
          <a:p>
            <a:pPr lvl="1">
              <a:defRPr/>
            </a:pPr>
            <a:r>
              <a:rPr lang="en-US" dirty="0"/>
              <a:t>Must approve any settlement agreement</a:t>
            </a:r>
          </a:p>
          <a:p>
            <a:pPr lvl="1">
              <a:defRPr/>
            </a:pPr>
            <a:r>
              <a:rPr lang="en-US" dirty="0"/>
              <a:t>Ensures that settlement offers nationwide are comparable</a:t>
            </a:r>
          </a:p>
          <a:p>
            <a:pPr lvl="1">
              <a:defRPr/>
            </a:pPr>
            <a:r>
              <a:rPr lang="en-US" dirty="0"/>
              <a:t>Works under standardized settlement guidelines and IRS settlement position, which can create inflexible and untailored offers </a:t>
            </a:r>
          </a:p>
          <a:p>
            <a:pPr lvl="1">
              <a:defRPr/>
            </a:pPr>
            <a:r>
              <a:rPr lang="en-US" dirty="0"/>
              <a:t>Works under an undisclosed cap on concession</a:t>
            </a:r>
          </a:p>
          <a:p>
            <a:pPr>
              <a:defRPr/>
            </a:pPr>
            <a:r>
              <a:rPr lang="en-US" dirty="0"/>
              <a:t>Cases where issues can be severed may be easier to settle</a:t>
            </a:r>
          </a:p>
          <a:p>
            <a:pPr>
              <a:defRPr/>
            </a:pPr>
            <a:r>
              <a:rPr lang="en-US" dirty="0"/>
              <a:t>Related issues can be challenging</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14971508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en-US" b="1" dirty="0" smtClean="0"/>
              <a:t>Cases Involving UTP Issues</a:t>
            </a:r>
            <a:endParaRPr lang="en-US" dirty="0" smtClean="0"/>
          </a:p>
        </p:txBody>
      </p:sp>
      <p:sp>
        <p:nvSpPr>
          <p:cNvPr id="2" name="Slide Number Placeholder 1"/>
          <p:cNvSpPr>
            <a:spLocks noGrp="1"/>
          </p:cNvSpPr>
          <p:nvPr>
            <p:ph type="sldNum" sz="quarter" idx="12"/>
          </p:nvPr>
        </p:nvSpPr>
        <p:spPr/>
        <p:txBody>
          <a:bodyPr/>
          <a:lstStyle/>
          <a:p>
            <a:fld id="{D34DACC3-9742-4940-92E6-4CAB853A3218}" type="slidenum">
              <a:rPr lang="en-US" smtClean="0"/>
              <a:pPr/>
              <a:t>15</a:t>
            </a:fld>
            <a:endParaRPr lang="en-US" dirty="0"/>
          </a:p>
        </p:txBody>
      </p:sp>
      <p:sp>
        <p:nvSpPr>
          <p:cNvPr id="39939" name="Rectangle 3"/>
          <p:cNvSpPr>
            <a:spLocks noGrp="1" noChangeArrowheads="1"/>
          </p:cNvSpPr>
          <p:nvPr>
            <p:ph sz="quarter" idx="13"/>
          </p:nvPr>
        </p:nvSpPr>
        <p:spPr>
          <a:prstGeom prst="rect">
            <a:avLst/>
          </a:prstGeom>
        </p:spPr>
        <p:txBody>
          <a:bodyPr/>
          <a:lstStyle/>
          <a:p>
            <a:pPr eaLnBrk="1" hangingPunct="1"/>
            <a:r>
              <a:rPr lang="en-US" dirty="0" smtClean="0"/>
              <a:t>In late 2010, the IRS significantly broadened taxpayer reporting requirements by issuing Schedule UTP to require certain corporations to report uncertain tax positions. </a:t>
            </a:r>
          </a:p>
          <a:p>
            <a:pPr eaLnBrk="1" hangingPunct="1"/>
            <a:r>
              <a:rPr lang="en-US" dirty="0" smtClean="0"/>
              <a:t>There is no provision for ADR for UTP issues.</a:t>
            </a:r>
          </a:p>
          <a:p>
            <a:pPr lvl="1" eaLnBrk="1" hangingPunct="1"/>
            <a:r>
              <a:rPr lang="en-US" dirty="0" smtClean="0"/>
              <a:t>Several comments received requested the IRS reserve programs like CAP and ADR forums for taxpayers who comply in good faith with Schedule UTP requirements.</a:t>
            </a:r>
            <a:endParaRPr lang="en-US" b="1" dirty="0" smtClean="0"/>
          </a:p>
          <a:p>
            <a:pPr eaLnBrk="1" hangingPunct="1"/>
            <a:r>
              <a:rPr lang="en-US" dirty="0" smtClean="0"/>
              <a:t>It is possible ADR will be entirely unavailable in UTP cases.</a:t>
            </a:r>
          </a:p>
          <a:p>
            <a:pPr lvl="1" eaLnBrk="1" hangingPunct="1"/>
            <a:r>
              <a:rPr lang="en-US" dirty="0" smtClean="0"/>
              <a:t>ADR is unavailable in Voluntary Disclosure cases.</a:t>
            </a:r>
          </a:p>
          <a:p>
            <a:pPr lvl="1" eaLnBrk="1" hangingPunct="1"/>
            <a:r>
              <a:rPr lang="en-US" dirty="0" smtClean="0"/>
              <a:t>Officers have no discretion to concede in Voluntary Disclosure cases.</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28728905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pPr eaLnBrk="1" hangingPunct="1"/>
            <a:r>
              <a:rPr lang="en-US" b="1" dirty="0" smtClean="0"/>
              <a:t>Settling a Case at Appeals</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16</a:t>
            </a:fld>
            <a:endParaRPr lang="en-US" dirty="0"/>
          </a:p>
        </p:txBody>
      </p:sp>
      <p:sp>
        <p:nvSpPr>
          <p:cNvPr id="40963" name="Rectangle 3"/>
          <p:cNvSpPr>
            <a:spLocks noGrp="1" noChangeArrowheads="1"/>
          </p:cNvSpPr>
          <p:nvPr>
            <p:ph sz="quarter" idx="13"/>
          </p:nvPr>
        </p:nvSpPr>
        <p:spPr>
          <a:prstGeom prst="rect">
            <a:avLst/>
          </a:prstGeom>
        </p:spPr>
        <p:txBody>
          <a:bodyPr/>
          <a:lstStyle/>
          <a:p>
            <a:pPr eaLnBrk="1" hangingPunct="1"/>
            <a:r>
              <a:rPr lang="en-US" dirty="0" smtClean="0"/>
              <a:t>Understand the IRS position related to the issues;</a:t>
            </a:r>
          </a:p>
          <a:p>
            <a:pPr eaLnBrk="1" hangingPunct="1"/>
            <a:r>
              <a:rPr lang="en-US" dirty="0" smtClean="0"/>
              <a:t>Know your facts (and the implications);</a:t>
            </a:r>
          </a:p>
          <a:p>
            <a:pPr eaLnBrk="1" hangingPunct="1"/>
            <a:r>
              <a:rPr lang="en-US" dirty="0" smtClean="0"/>
              <a:t>Prepare adequate documentation to support facts;</a:t>
            </a:r>
          </a:p>
          <a:p>
            <a:pPr eaLnBrk="1" hangingPunct="1"/>
            <a:r>
              <a:rPr lang="en-US" dirty="0" smtClean="0"/>
              <a:t>Run the numbers—know your bottom line;</a:t>
            </a:r>
          </a:p>
          <a:p>
            <a:pPr eaLnBrk="1" hangingPunct="1"/>
            <a:r>
              <a:rPr lang="en-US" dirty="0" smtClean="0"/>
              <a:t>Provide all relevant law necessary for the Appeals Officer to make a favorable determination;</a:t>
            </a:r>
          </a:p>
          <a:p>
            <a:pPr eaLnBrk="1" hangingPunct="1"/>
            <a:r>
              <a:rPr lang="en-US" dirty="0" smtClean="0"/>
              <a:t>A face-to-face conference is preferred;</a:t>
            </a:r>
          </a:p>
          <a:p>
            <a:pPr lvl="1" eaLnBrk="1" hangingPunct="1"/>
            <a:r>
              <a:rPr lang="en-US" dirty="0" smtClean="0"/>
              <a:t>Decide attendees</a:t>
            </a:r>
          </a:p>
          <a:p>
            <a:pPr lvl="1" eaLnBrk="1" hangingPunct="1"/>
            <a:r>
              <a:rPr lang="en-US" dirty="0" smtClean="0"/>
              <a:t>Client should be accessible (via phone)</a:t>
            </a:r>
          </a:p>
          <a:p>
            <a:pPr eaLnBrk="1" hangingPunct="1"/>
            <a:r>
              <a:rPr lang="en-US" dirty="0" smtClean="0"/>
              <a:t>Discuss the strengths and weaknesses of case; and </a:t>
            </a:r>
          </a:p>
          <a:p>
            <a:pPr eaLnBrk="1" hangingPunct="1"/>
            <a:r>
              <a:rPr lang="en-US" dirty="0" smtClean="0"/>
              <a:t>Prepare closing agreement quickly thereafter.</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420015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pPr eaLnBrk="1" hangingPunct="1"/>
            <a:r>
              <a:rPr lang="en-US" b="1" dirty="0" smtClean="0"/>
              <a:t>Settling Tier I or Tier II Case at Appeals</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17</a:t>
            </a:fld>
            <a:endParaRPr lang="en-US" dirty="0"/>
          </a:p>
        </p:txBody>
      </p:sp>
      <p:sp>
        <p:nvSpPr>
          <p:cNvPr id="41987" name="Rectangle 3"/>
          <p:cNvSpPr>
            <a:spLocks noGrp="1" noChangeArrowheads="1"/>
          </p:cNvSpPr>
          <p:nvPr>
            <p:ph sz="quarter" idx="13"/>
          </p:nvPr>
        </p:nvSpPr>
        <p:spPr>
          <a:prstGeom prst="rect">
            <a:avLst/>
          </a:prstGeom>
        </p:spPr>
        <p:txBody>
          <a:bodyPr/>
          <a:lstStyle/>
          <a:p>
            <a:pPr>
              <a:defRPr/>
            </a:pPr>
            <a:r>
              <a:rPr lang="en-US" dirty="0"/>
              <a:t>Additionally, if the case involves a Tier I or Tier II issue: </a:t>
            </a:r>
          </a:p>
          <a:p>
            <a:pPr lvl="1">
              <a:defRPr/>
            </a:pPr>
            <a:r>
              <a:rPr lang="en-US" dirty="0"/>
              <a:t>Understand the IRS position related to the Tiered issue;</a:t>
            </a:r>
          </a:p>
          <a:p>
            <a:pPr lvl="2" eaLnBrk="1" hangingPunct="1">
              <a:defRPr/>
            </a:pPr>
            <a:r>
              <a:rPr lang="en-US" dirty="0"/>
              <a:t>Settlement guidelines may be less established for newer issues, creating more flexibility.</a:t>
            </a:r>
          </a:p>
          <a:p>
            <a:pPr lvl="1">
              <a:defRPr/>
            </a:pPr>
            <a:r>
              <a:rPr lang="en-US" dirty="0"/>
              <a:t>Review recent settlements in similar cases to get a feel for possible concession;</a:t>
            </a:r>
          </a:p>
          <a:p>
            <a:pPr lvl="1">
              <a:defRPr/>
            </a:pPr>
            <a:r>
              <a:rPr lang="en-US" dirty="0"/>
              <a:t>Distinguish your facts;</a:t>
            </a:r>
          </a:p>
          <a:p>
            <a:pPr lvl="1">
              <a:defRPr/>
            </a:pPr>
            <a:r>
              <a:rPr lang="en-US" dirty="0"/>
              <a:t>Avoid presenting new legal authorities, if possible;</a:t>
            </a:r>
          </a:p>
          <a:p>
            <a:pPr lvl="1">
              <a:defRPr/>
            </a:pPr>
            <a:r>
              <a:rPr lang="en-US" dirty="0"/>
              <a:t>Highlight litigation hazards; and</a:t>
            </a:r>
          </a:p>
          <a:p>
            <a:pPr lvl="1">
              <a:defRPr/>
            </a:pPr>
            <a:r>
              <a:rPr lang="en-US" dirty="0"/>
              <a:t>Consider other issues, e.g., future years and Joint Committee review.</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29375429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eaLnBrk="1" hangingPunct="1"/>
            <a:r>
              <a:rPr lang="en-US" b="1" dirty="0" smtClean="0"/>
              <a:t>Post-Appeals Mediation</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18</a:t>
            </a:fld>
            <a:endParaRPr lang="en-US" dirty="0"/>
          </a:p>
        </p:txBody>
      </p:sp>
      <p:sp>
        <p:nvSpPr>
          <p:cNvPr id="43011" name="Rectangle 3"/>
          <p:cNvSpPr>
            <a:spLocks noGrp="1" noChangeArrowheads="1"/>
          </p:cNvSpPr>
          <p:nvPr>
            <p:ph sz="quarter" idx="13"/>
          </p:nvPr>
        </p:nvSpPr>
        <p:spPr>
          <a:prstGeom prst="rect">
            <a:avLst/>
          </a:prstGeom>
        </p:spPr>
        <p:txBody>
          <a:bodyPr/>
          <a:lstStyle/>
          <a:p>
            <a:pPr eaLnBrk="1" hangingPunct="1"/>
            <a:r>
              <a:rPr lang="en-US" dirty="0" smtClean="0"/>
              <a:t>Either the taxpayer or Appeals may request post-appeals mediation on any unresolved issue: </a:t>
            </a:r>
          </a:p>
          <a:p>
            <a:pPr lvl="1" eaLnBrk="1" hangingPunct="1"/>
            <a:r>
              <a:rPr lang="en-US" dirty="0" smtClean="0"/>
              <a:t>at the close of Appeals;</a:t>
            </a:r>
            <a:endParaRPr lang="en-US" b="1" dirty="0" smtClean="0"/>
          </a:p>
          <a:p>
            <a:pPr lvl="1" eaLnBrk="1" hangingPunct="1"/>
            <a:r>
              <a:rPr lang="en-US" dirty="0" smtClean="0"/>
              <a:t>when closing agreements are unsuccessful; or </a:t>
            </a:r>
          </a:p>
          <a:p>
            <a:pPr lvl="1" eaLnBrk="1" hangingPunct="1"/>
            <a:r>
              <a:rPr lang="en-US" dirty="0" smtClean="0"/>
              <a:t>when a compromise is unsuccessful. </a:t>
            </a:r>
          </a:p>
          <a:p>
            <a:pPr eaLnBrk="1" hangingPunct="1"/>
            <a:r>
              <a:rPr lang="en-US" dirty="0" smtClean="0"/>
              <a:t>Rev. Proc. 2002-44.</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28411212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pPr eaLnBrk="1" hangingPunct="1"/>
            <a:r>
              <a:rPr lang="en-US" b="1" dirty="0" smtClean="0"/>
              <a:t>Post-Appeals Mediation</a:t>
            </a:r>
            <a:r>
              <a:rPr lang="en-US" dirty="0" smtClean="0"/>
              <a:t>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19</a:t>
            </a:fld>
            <a:endParaRPr lang="en-US" dirty="0"/>
          </a:p>
        </p:txBody>
      </p:sp>
      <p:sp>
        <p:nvSpPr>
          <p:cNvPr id="44035" name="Rectangle 3"/>
          <p:cNvSpPr>
            <a:spLocks noGrp="1" noChangeArrowheads="1"/>
          </p:cNvSpPr>
          <p:nvPr>
            <p:ph sz="quarter" idx="13"/>
          </p:nvPr>
        </p:nvSpPr>
        <p:spPr>
          <a:prstGeom prst="rect">
            <a:avLst/>
          </a:prstGeom>
        </p:spPr>
        <p:txBody>
          <a:bodyPr/>
          <a:lstStyle/>
          <a:p>
            <a:pPr>
              <a:defRPr/>
            </a:pPr>
            <a:r>
              <a:rPr lang="en-US" dirty="0"/>
              <a:t>Non-binding</a:t>
            </a:r>
          </a:p>
          <a:p>
            <a:pPr>
              <a:defRPr/>
            </a:pPr>
            <a:r>
              <a:rPr lang="en-US" dirty="0"/>
              <a:t>Mediator helps parties compromise to reach a settlement.</a:t>
            </a:r>
          </a:p>
          <a:p>
            <a:pPr>
              <a:defRPr/>
            </a:pPr>
            <a:r>
              <a:rPr lang="en-US" dirty="0"/>
              <a:t>Mediator: </a:t>
            </a:r>
          </a:p>
          <a:p>
            <a:pPr lvl="1">
              <a:defRPr/>
            </a:pPr>
            <a:r>
              <a:rPr lang="en-US" dirty="0"/>
              <a:t>Parties can agree on an appointment; </a:t>
            </a:r>
          </a:p>
          <a:p>
            <a:pPr lvl="1">
              <a:defRPr/>
            </a:pPr>
            <a:r>
              <a:rPr lang="en-US" dirty="0"/>
              <a:t>IRS can appoint a trained Appeals Officer; and </a:t>
            </a:r>
          </a:p>
          <a:p>
            <a:pPr lvl="1">
              <a:defRPr/>
            </a:pPr>
            <a:r>
              <a:rPr lang="en-US" dirty="0"/>
              <a:t>Taxpayer can elect to have a non-IRS mediator as co-mediator. </a:t>
            </a:r>
          </a:p>
          <a:p>
            <a:pPr>
              <a:defRPr/>
            </a:pPr>
            <a:r>
              <a:rPr lang="en-US" dirty="0"/>
              <a:t>IRS is advised not to mediate where it would delay discovery or trial.</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4251784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Locations</a:t>
            </a:r>
            <a:endParaRPr lang="en-US" dirty="0"/>
          </a:p>
        </p:txBody>
      </p:sp>
      <p:sp>
        <p:nvSpPr>
          <p:cNvPr id="6" name="Text Placeholder 5"/>
          <p:cNvSpPr>
            <a:spLocks noGrp="1"/>
          </p:cNvSpPr>
          <p:nvPr>
            <p:ph type="body" sz="quarter" idx="14"/>
          </p:nvPr>
        </p:nvSpPr>
        <p:spPr/>
        <p:txBody>
          <a:bodyPr/>
          <a:lstStyle/>
          <a:p>
            <a:endParaRPr lang="en-US" dirty="0"/>
          </a:p>
        </p:txBody>
      </p:sp>
      <p:grpSp>
        <p:nvGrpSpPr>
          <p:cNvPr id="2" name="Group 1"/>
          <p:cNvGrpSpPr/>
          <p:nvPr/>
        </p:nvGrpSpPr>
        <p:grpSpPr>
          <a:xfrm>
            <a:off x="264449" y="1651379"/>
            <a:ext cx="8615103" cy="4218131"/>
            <a:chOff x="489955" y="2047164"/>
            <a:chExt cx="8224866" cy="4027064"/>
          </a:xfrm>
        </p:grpSpPr>
        <p:pic>
          <p:nvPicPr>
            <p:cNvPr id="9" name="Picture 8" descr="Full bleed map page for PPT 2 MAP ONLY.png"/>
            <p:cNvPicPr>
              <a:picLocks noChangeAspect="1"/>
            </p:cNvPicPr>
            <p:nvPr/>
          </p:nvPicPr>
          <p:blipFill>
            <a:blip r:embed="rId3"/>
            <a:stretch>
              <a:fillRect/>
            </a:stretch>
          </p:blipFill>
          <p:spPr>
            <a:xfrm>
              <a:off x="489955" y="2047164"/>
              <a:ext cx="8224866" cy="4027064"/>
            </a:xfrm>
            <a:prstGeom prst="rect">
              <a:avLst/>
            </a:prstGeom>
          </p:spPr>
        </p:pic>
        <p:grpSp>
          <p:nvGrpSpPr>
            <p:cNvPr id="10" name="Group 9"/>
            <p:cNvGrpSpPr/>
            <p:nvPr/>
          </p:nvGrpSpPr>
          <p:grpSpPr>
            <a:xfrm>
              <a:off x="1491034" y="3057678"/>
              <a:ext cx="5627830" cy="2452293"/>
              <a:chOff x="1381125" y="2913063"/>
              <a:chExt cx="5826633" cy="2538920"/>
            </a:xfrm>
          </p:grpSpPr>
          <p:sp>
            <p:nvSpPr>
              <p:cNvPr id="11" name="Oval 1357"/>
              <p:cNvSpPr>
                <a:spLocks noChangeArrowheads="1"/>
              </p:cNvSpPr>
              <p:nvPr/>
            </p:nvSpPr>
            <p:spPr bwMode="auto">
              <a:xfrm>
                <a:off x="5470525" y="387508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Oval 1320"/>
              <p:cNvSpPr>
                <a:spLocks noChangeArrowheads="1"/>
              </p:cNvSpPr>
              <p:nvPr/>
            </p:nvSpPr>
            <p:spPr bwMode="auto">
              <a:xfrm>
                <a:off x="4251325" y="3144838"/>
                <a:ext cx="64008" cy="64008"/>
              </a:xfrm>
              <a:prstGeom prst="ellipse">
                <a:avLst/>
              </a:prstGeom>
              <a:solidFill>
                <a:srgbClr val="E0037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Oval 1321"/>
              <p:cNvSpPr>
                <a:spLocks noChangeArrowheads="1"/>
              </p:cNvSpPr>
              <p:nvPr/>
            </p:nvSpPr>
            <p:spPr bwMode="auto">
              <a:xfrm>
                <a:off x="4270375" y="3214688"/>
                <a:ext cx="64008" cy="64008"/>
              </a:xfrm>
              <a:prstGeom prst="ellipse">
                <a:avLst/>
              </a:prstGeom>
              <a:solidFill>
                <a:srgbClr val="E0037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Oval 1322"/>
              <p:cNvSpPr>
                <a:spLocks noChangeArrowheads="1"/>
              </p:cNvSpPr>
              <p:nvPr/>
            </p:nvSpPr>
            <p:spPr bwMode="auto">
              <a:xfrm>
                <a:off x="1641475" y="322738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Oval 1323"/>
              <p:cNvSpPr>
                <a:spLocks noChangeArrowheads="1"/>
              </p:cNvSpPr>
              <p:nvPr/>
            </p:nvSpPr>
            <p:spPr bwMode="auto">
              <a:xfrm>
                <a:off x="1384300" y="326866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Oval 1324"/>
              <p:cNvSpPr>
                <a:spLocks noChangeArrowheads="1"/>
              </p:cNvSpPr>
              <p:nvPr/>
            </p:nvSpPr>
            <p:spPr bwMode="auto">
              <a:xfrm>
                <a:off x="2409825" y="343693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Oval 1325"/>
              <p:cNvSpPr>
                <a:spLocks noChangeArrowheads="1"/>
              </p:cNvSpPr>
              <p:nvPr/>
            </p:nvSpPr>
            <p:spPr bwMode="auto">
              <a:xfrm>
                <a:off x="2578100" y="338931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Oval 1326"/>
              <p:cNvSpPr>
                <a:spLocks noChangeArrowheads="1"/>
              </p:cNvSpPr>
              <p:nvPr/>
            </p:nvSpPr>
            <p:spPr bwMode="auto">
              <a:xfrm>
                <a:off x="2495550" y="338931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Oval 1327"/>
              <p:cNvSpPr>
                <a:spLocks noChangeArrowheads="1"/>
              </p:cNvSpPr>
              <p:nvPr/>
            </p:nvSpPr>
            <p:spPr bwMode="auto">
              <a:xfrm>
                <a:off x="1663700" y="309403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Oval 1328"/>
              <p:cNvSpPr>
                <a:spLocks noChangeArrowheads="1"/>
              </p:cNvSpPr>
              <p:nvPr/>
            </p:nvSpPr>
            <p:spPr bwMode="auto">
              <a:xfrm>
                <a:off x="1425575" y="36433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Oval 1329"/>
              <p:cNvSpPr>
                <a:spLocks noChangeArrowheads="1"/>
              </p:cNvSpPr>
              <p:nvPr/>
            </p:nvSpPr>
            <p:spPr bwMode="auto">
              <a:xfrm>
                <a:off x="2546350" y="352266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Oval 1330"/>
              <p:cNvSpPr>
                <a:spLocks noChangeArrowheads="1"/>
              </p:cNvSpPr>
              <p:nvPr/>
            </p:nvSpPr>
            <p:spPr bwMode="auto">
              <a:xfrm>
                <a:off x="2520950" y="358616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Oval 1331"/>
              <p:cNvSpPr>
                <a:spLocks noChangeArrowheads="1"/>
              </p:cNvSpPr>
              <p:nvPr/>
            </p:nvSpPr>
            <p:spPr bwMode="auto">
              <a:xfrm>
                <a:off x="2454275" y="3605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Oval 1332"/>
              <p:cNvSpPr>
                <a:spLocks noChangeArrowheads="1"/>
              </p:cNvSpPr>
              <p:nvPr/>
            </p:nvSpPr>
            <p:spPr bwMode="auto">
              <a:xfrm>
                <a:off x="1641475" y="3732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Oval 1333"/>
              <p:cNvSpPr>
                <a:spLocks noChangeArrowheads="1"/>
              </p:cNvSpPr>
              <p:nvPr/>
            </p:nvSpPr>
            <p:spPr bwMode="auto">
              <a:xfrm>
                <a:off x="1485900" y="37163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Oval 1334"/>
              <p:cNvSpPr>
                <a:spLocks noChangeArrowheads="1"/>
              </p:cNvSpPr>
              <p:nvPr/>
            </p:nvSpPr>
            <p:spPr bwMode="auto">
              <a:xfrm>
                <a:off x="1381125" y="35925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Oval 1335"/>
              <p:cNvSpPr>
                <a:spLocks noChangeArrowheads="1"/>
              </p:cNvSpPr>
              <p:nvPr/>
            </p:nvSpPr>
            <p:spPr bwMode="auto">
              <a:xfrm>
                <a:off x="2060575" y="3576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Oval 1336"/>
              <p:cNvSpPr>
                <a:spLocks noChangeArrowheads="1"/>
              </p:cNvSpPr>
              <p:nvPr/>
            </p:nvSpPr>
            <p:spPr bwMode="auto">
              <a:xfrm>
                <a:off x="2212975" y="34940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Oval 1337"/>
              <p:cNvSpPr>
                <a:spLocks noChangeArrowheads="1"/>
              </p:cNvSpPr>
              <p:nvPr/>
            </p:nvSpPr>
            <p:spPr bwMode="auto">
              <a:xfrm>
                <a:off x="2146300" y="35829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Oval 1338"/>
              <p:cNvSpPr>
                <a:spLocks noChangeArrowheads="1"/>
              </p:cNvSpPr>
              <p:nvPr/>
            </p:nvSpPr>
            <p:spPr bwMode="auto">
              <a:xfrm>
                <a:off x="2006600" y="37734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Oval 1339"/>
              <p:cNvSpPr>
                <a:spLocks noChangeArrowheads="1"/>
              </p:cNvSpPr>
              <p:nvPr/>
            </p:nvSpPr>
            <p:spPr bwMode="auto">
              <a:xfrm>
                <a:off x="2390775" y="39131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Oval 1340"/>
              <p:cNvSpPr>
                <a:spLocks noChangeArrowheads="1"/>
              </p:cNvSpPr>
              <p:nvPr/>
            </p:nvSpPr>
            <p:spPr bwMode="auto">
              <a:xfrm>
                <a:off x="2139950" y="3830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Oval 1341"/>
              <p:cNvSpPr>
                <a:spLocks noChangeArrowheads="1"/>
              </p:cNvSpPr>
              <p:nvPr/>
            </p:nvSpPr>
            <p:spPr bwMode="auto">
              <a:xfrm>
                <a:off x="2305050" y="3703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Oval 1342"/>
              <p:cNvSpPr>
                <a:spLocks noChangeArrowheads="1"/>
              </p:cNvSpPr>
              <p:nvPr/>
            </p:nvSpPr>
            <p:spPr bwMode="auto">
              <a:xfrm>
                <a:off x="2625725" y="3478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Oval 1343"/>
              <p:cNvSpPr>
                <a:spLocks noChangeArrowheads="1"/>
              </p:cNvSpPr>
              <p:nvPr/>
            </p:nvSpPr>
            <p:spPr bwMode="auto">
              <a:xfrm>
                <a:off x="4518025" y="32654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Oval 1344"/>
              <p:cNvSpPr>
                <a:spLocks noChangeArrowheads="1"/>
              </p:cNvSpPr>
              <p:nvPr/>
            </p:nvSpPr>
            <p:spPr bwMode="auto">
              <a:xfrm>
                <a:off x="4584700" y="318611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Oval 1345"/>
              <p:cNvSpPr>
                <a:spLocks noChangeArrowheads="1"/>
              </p:cNvSpPr>
              <p:nvPr/>
            </p:nvSpPr>
            <p:spPr bwMode="auto">
              <a:xfrm>
                <a:off x="4302125" y="350361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Oval 1346"/>
              <p:cNvSpPr>
                <a:spLocks noChangeArrowheads="1"/>
              </p:cNvSpPr>
              <p:nvPr/>
            </p:nvSpPr>
            <p:spPr bwMode="auto">
              <a:xfrm>
                <a:off x="4200525" y="35575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Oval 1347"/>
              <p:cNvSpPr>
                <a:spLocks noChangeArrowheads="1"/>
              </p:cNvSpPr>
              <p:nvPr/>
            </p:nvSpPr>
            <p:spPr bwMode="auto">
              <a:xfrm>
                <a:off x="4349750" y="33035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0" name="Oval 1348"/>
              <p:cNvSpPr>
                <a:spLocks noChangeArrowheads="1"/>
              </p:cNvSpPr>
              <p:nvPr/>
            </p:nvSpPr>
            <p:spPr bwMode="auto">
              <a:xfrm>
                <a:off x="4394200" y="323373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Oval 1349"/>
              <p:cNvSpPr>
                <a:spLocks noChangeArrowheads="1"/>
              </p:cNvSpPr>
              <p:nvPr/>
            </p:nvSpPr>
            <p:spPr bwMode="auto">
              <a:xfrm>
                <a:off x="4492625" y="335756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Oval 1351"/>
              <p:cNvSpPr>
                <a:spLocks noChangeArrowheads="1"/>
              </p:cNvSpPr>
              <p:nvPr/>
            </p:nvSpPr>
            <p:spPr bwMode="auto">
              <a:xfrm>
                <a:off x="4629150" y="325596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4" name="Oval 1352"/>
              <p:cNvSpPr>
                <a:spLocks noChangeArrowheads="1"/>
              </p:cNvSpPr>
              <p:nvPr/>
            </p:nvSpPr>
            <p:spPr bwMode="auto">
              <a:xfrm>
                <a:off x="4775200" y="333851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Oval 1353"/>
              <p:cNvSpPr>
                <a:spLocks noChangeArrowheads="1"/>
              </p:cNvSpPr>
              <p:nvPr/>
            </p:nvSpPr>
            <p:spPr bwMode="auto">
              <a:xfrm>
                <a:off x="4794250" y="318611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6" name="Oval 1354"/>
              <p:cNvSpPr>
                <a:spLocks noChangeArrowheads="1"/>
              </p:cNvSpPr>
              <p:nvPr/>
            </p:nvSpPr>
            <p:spPr bwMode="auto">
              <a:xfrm>
                <a:off x="4921250" y="3392488"/>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1355"/>
              <p:cNvSpPr>
                <a:spLocks/>
              </p:cNvSpPr>
              <p:nvPr/>
            </p:nvSpPr>
            <p:spPr bwMode="auto">
              <a:xfrm>
                <a:off x="4714875" y="3297238"/>
                <a:ext cx="64008" cy="64008"/>
              </a:xfrm>
              <a:custGeom>
                <a:avLst/>
                <a:gdLst/>
                <a:ahLst/>
                <a:cxnLst>
                  <a:cxn ang="0">
                    <a:pos x="11" y="0"/>
                  </a:cxn>
                  <a:cxn ang="0">
                    <a:pos x="1" y="10"/>
                  </a:cxn>
                  <a:cxn ang="0">
                    <a:pos x="11" y="20"/>
                  </a:cxn>
                  <a:cxn ang="0">
                    <a:pos x="21" y="10"/>
                  </a:cxn>
                  <a:cxn ang="0">
                    <a:pos x="11" y="0"/>
                  </a:cxn>
                </a:cxnLst>
                <a:rect l="0" t="0" r="r" b="b"/>
                <a:pathLst>
                  <a:path w="21" h="21">
                    <a:moveTo>
                      <a:pt x="11" y="0"/>
                    </a:moveTo>
                    <a:cubicBezTo>
                      <a:pt x="5" y="0"/>
                      <a:pt x="1" y="4"/>
                      <a:pt x="1" y="10"/>
                    </a:cubicBezTo>
                    <a:cubicBezTo>
                      <a:pt x="0" y="16"/>
                      <a:pt x="5" y="20"/>
                      <a:pt x="11" y="20"/>
                    </a:cubicBezTo>
                    <a:cubicBezTo>
                      <a:pt x="16" y="21"/>
                      <a:pt x="21" y="16"/>
                      <a:pt x="21" y="10"/>
                    </a:cubicBezTo>
                    <a:cubicBezTo>
                      <a:pt x="21" y="5"/>
                      <a:pt x="17" y="0"/>
                      <a:pt x="11" y="0"/>
                    </a:cubicBezTo>
                  </a:path>
                </a:pathLst>
              </a:cu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8" name="Oval 1356"/>
              <p:cNvSpPr>
                <a:spLocks noChangeArrowheads="1"/>
              </p:cNvSpPr>
              <p:nvPr/>
            </p:nvSpPr>
            <p:spPr bwMode="auto">
              <a:xfrm>
                <a:off x="4956175" y="3519488"/>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Oval 1358"/>
              <p:cNvSpPr>
                <a:spLocks noChangeArrowheads="1"/>
              </p:cNvSpPr>
              <p:nvPr/>
            </p:nvSpPr>
            <p:spPr bwMode="auto">
              <a:xfrm>
                <a:off x="5670550" y="39957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0" name="Oval 1359"/>
              <p:cNvSpPr>
                <a:spLocks noChangeArrowheads="1"/>
              </p:cNvSpPr>
              <p:nvPr/>
            </p:nvSpPr>
            <p:spPr bwMode="auto">
              <a:xfrm>
                <a:off x="5559425" y="3998913"/>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Oval 1360"/>
              <p:cNvSpPr>
                <a:spLocks noChangeArrowheads="1"/>
              </p:cNvSpPr>
              <p:nvPr/>
            </p:nvSpPr>
            <p:spPr bwMode="auto">
              <a:xfrm>
                <a:off x="5610225" y="393858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2" name="Oval 1361"/>
              <p:cNvSpPr>
                <a:spLocks noChangeArrowheads="1"/>
              </p:cNvSpPr>
              <p:nvPr/>
            </p:nvSpPr>
            <p:spPr bwMode="auto">
              <a:xfrm>
                <a:off x="5521325" y="39322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3" name="Freeform 1362"/>
              <p:cNvSpPr>
                <a:spLocks/>
              </p:cNvSpPr>
              <p:nvPr/>
            </p:nvSpPr>
            <p:spPr bwMode="auto">
              <a:xfrm>
                <a:off x="5162550" y="3795713"/>
                <a:ext cx="64008" cy="64008"/>
              </a:xfrm>
              <a:custGeom>
                <a:avLst/>
                <a:gdLst/>
                <a:ahLst/>
                <a:cxnLst>
                  <a:cxn ang="0">
                    <a:pos x="19" y="18"/>
                  </a:cxn>
                  <a:cxn ang="0">
                    <a:pos x="4" y="18"/>
                  </a:cxn>
                  <a:cxn ang="0">
                    <a:pos x="4" y="4"/>
                  </a:cxn>
                  <a:cxn ang="0">
                    <a:pos x="19" y="4"/>
                  </a:cxn>
                  <a:cxn ang="0">
                    <a:pos x="19" y="18"/>
                  </a:cxn>
                </a:cxnLst>
                <a:rect l="0" t="0" r="r" b="b"/>
                <a:pathLst>
                  <a:path w="23" h="22">
                    <a:moveTo>
                      <a:pt x="19" y="18"/>
                    </a:moveTo>
                    <a:cubicBezTo>
                      <a:pt x="15" y="22"/>
                      <a:pt x="8" y="22"/>
                      <a:pt x="4" y="18"/>
                    </a:cubicBezTo>
                    <a:cubicBezTo>
                      <a:pt x="0" y="14"/>
                      <a:pt x="0" y="8"/>
                      <a:pt x="4" y="4"/>
                    </a:cubicBezTo>
                    <a:cubicBezTo>
                      <a:pt x="8" y="0"/>
                      <a:pt x="15" y="0"/>
                      <a:pt x="19" y="4"/>
                    </a:cubicBezTo>
                    <a:cubicBezTo>
                      <a:pt x="23" y="8"/>
                      <a:pt x="23" y="14"/>
                      <a:pt x="19" y="18"/>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4" name="Freeform 1363"/>
              <p:cNvSpPr>
                <a:spLocks/>
              </p:cNvSpPr>
              <p:nvPr/>
            </p:nvSpPr>
            <p:spPr bwMode="auto">
              <a:xfrm>
                <a:off x="5422900" y="3805238"/>
                <a:ext cx="64008" cy="64008"/>
              </a:xfrm>
              <a:custGeom>
                <a:avLst/>
                <a:gdLst/>
                <a:ahLst/>
                <a:cxnLst>
                  <a:cxn ang="0">
                    <a:pos x="19" y="19"/>
                  </a:cxn>
                  <a:cxn ang="0">
                    <a:pos x="4" y="19"/>
                  </a:cxn>
                  <a:cxn ang="0">
                    <a:pos x="4" y="4"/>
                  </a:cxn>
                  <a:cxn ang="0">
                    <a:pos x="19" y="4"/>
                  </a:cxn>
                  <a:cxn ang="0">
                    <a:pos x="19" y="19"/>
                  </a:cxn>
                </a:cxnLst>
                <a:rect l="0" t="0" r="r" b="b"/>
                <a:pathLst>
                  <a:path w="23" h="23">
                    <a:moveTo>
                      <a:pt x="19" y="19"/>
                    </a:moveTo>
                    <a:cubicBezTo>
                      <a:pt x="15" y="23"/>
                      <a:pt x="8" y="23"/>
                      <a:pt x="4" y="19"/>
                    </a:cubicBezTo>
                    <a:cubicBezTo>
                      <a:pt x="0" y="15"/>
                      <a:pt x="0" y="8"/>
                      <a:pt x="4" y="4"/>
                    </a:cubicBezTo>
                    <a:cubicBezTo>
                      <a:pt x="8" y="0"/>
                      <a:pt x="15" y="0"/>
                      <a:pt x="19" y="4"/>
                    </a:cubicBezTo>
                    <a:cubicBezTo>
                      <a:pt x="23" y="8"/>
                      <a:pt x="23" y="15"/>
                      <a:pt x="19" y="19"/>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1364"/>
              <p:cNvSpPr>
                <a:spLocks/>
              </p:cNvSpPr>
              <p:nvPr/>
            </p:nvSpPr>
            <p:spPr bwMode="auto">
              <a:xfrm>
                <a:off x="5394325" y="3932238"/>
                <a:ext cx="64008" cy="64008"/>
              </a:xfrm>
              <a:custGeom>
                <a:avLst/>
                <a:gdLst/>
                <a:ahLst/>
                <a:cxnLst>
                  <a:cxn ang="0">
                    <a:pos x="18" y="19"/>
                  </a:cxn>
                  <a:cxn ang="0">
                    <a:pos x="4" y="19"/>
                  </a:cxn>
                  <a:cxn ang="0">
                    <a:pos x="4" y="4"/>
                  </a:cxn>
                  <a:cxn ang="0">
                    <a:pos x="18" y="4"/>
                  </a:cxn>
                  <a:cxn ang="0">
                    <a:pos x="18" y="19"/>
                  </a:cxn>
                </a:cxnLst>
                <a:rect l="0" t="0" r="r" b="b"/>
                <a:pathLst>
                  <a:path w="22" h="23">
                    <a:moveTo>
                      <a:pt x="18" y="19"/>
                    </a:moveTo>
                    <a:cubicBezTo>
                      <a:pt x="14" y="23"/>
                      <a:pt x="8" y="23"/>
                      <a:pt x="4" y="19"/>
                    </a:cubicBezTo>
                    <a:cubicBezTo>
                      <a:pt x="0" y="15"/>
                      <a:pt x="0" y="8"/>
                      <a:pt x="4" y="4"/>
                    </a:cubicBezTo>
                    <a:cubicBezTo>
                      <a:pt x="8" y="0"/>
                      <a:pt x="14" y="0"/>
                      <a:pt x="18" y="4"/>
                    </a:cubicBezTo>
                    <a:cubicBezTo>
                      <a:pt x="22" y="8"/>
                      <a:pt x="22" y="15"/>
                      <a:pt x="18" y="19"/>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6" name="Oval 1365"/>
              <p:cNvSpPr>
                <a:spLocks noChangeArrowheads="1"/>
              </p:cNvSpPr>
              <p:nvPr/>
            </p:nvSpPr>
            <p:spPr bwMode="auto">
              <a:xfrm>
                <a:off x="5149850" y="37163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Oval 1366"/>
              <p:cNvSpPr>
                <a:spLocks noChangeArrowheads="1"/>
              </p:cNvSpPr>
              <p:nvPr/>
            </p:nvSpPr>
            <p:spPr bwMode="auto">
              <a:xfrm>
                <a:off x="5454650" y="353853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 name="Oval 1367"/>
              <p:cNvSpPr>
                <a:spLocks noChangeArrowheads="1"/>
              </p:cNvSpPr>
              <p:nvPr/>
            </p:nvSpPr>
            <p:spPr bwMode="auto">
              <a:xfrm>
                <a:off x="5943600" y="353218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9" name="Oval 1368"/>
              <p:cNvSpPr>
                <a:spLocks noChangeArrowheads="1"/>
              </p:cNvSpPr>
              <p:nvPr/>
            </p:nvSpPr>
            <p:spPr bwMode="auto">
              <a:xfrm>
                <a:off x="6143625" y="344328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0" name="Oval 1369"/>
              <p:cNvSpPr>
                <a:spLocks noChangeArrowheads="1"/>
              </p:cNvSpPr>
              <p:nvPr/>
            </p:nvSpPr>
            <p:spPr bwMode="auto">
              <a:xfrm>
                <a:off x="5651500" y="3567113"/>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Oval 1370"/>
              <p:cNvSpPr>
                <a:spLocks noChangeArrowheads="1"/>
              </p:cNvSpPr>
              <p:nvPr/>
            </p:nvSpPr>
            <p:spPr bwMode="auto">
              <a:xfrm>
                <a:off x="5216525" y="30400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2" name="Oval 1371"/>
              <p:cNvSpPr>
                <a:spLocks noChangeArrowheads="1"/>
              </p:cNvSpPr>
              <p:nvPr/>
            </p:nvSpPr>
            <p:spPr bwMode="auto">
              <a:xfrm>
                <a:off x="5035550" y="29130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Oval 1372"/>
              <p:cNvSpPr>
                <a:spLocks noChangeArrowheads="1"/>
              </p:cNvSpPr>
              <p:nvPr/>
            </p:nvSpPr>
            <p:spPr bwMode="auto">
              <a:xfrm>
                <a:off x="5060950" y="32559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4" name="Oval 1373"/>
              <p:cNvSpPr>
                <a:spLocks noChangeArrowheads="1"/>
              </p:cNvSpPr>
              <p:nvPr/>
            </p:nvSpPr>
            <p:spPr bwMode="auto">
              <a:xfrm>
                <a:off x="7143750" y="3779838"/>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5" name="Oval 1374"/>
              <p:cNvSpPr>
                <a:spLocks noChangeArrowheads="1"/>
              </p:cNvSpPr>
              <p:nvPr/>
            </p:nvSpPr>
            <p:spPr bwMode="auto">
              <a:xfrm>
                <a:off x="6762750" y="45196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Oval 1375"/>
              <p:cNvSpPr>
                <a:spLocks noChangeArrowheads="1"/>
              </p:cNvSpPr>
              <p:nvPr/>
            </p:nvSpPr>
            <p:spPr bwMode="auto">
              <a:xfrm>
                <a:off x="7023100" y="39989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7" name="Oval 1376"/>
              <p:cNvSpPr>
                <a:spLocks noChangeArrowheads="1"/>
              </p:cNvSpPr>
              <p:nvPr/>
            </p:nvSpPr>
            <p:spPr bwMode="auto">
              <a:xfrm>
                <a:off x="7115175" y="35544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8" name="Oval 1377"/>
              <p:cNvSpPr>
                <a:spLocks noChangeArrowheads="1"/>
              </p:cNvSpPr>
              <p:nvPr/>
            </p:nvSpPr>
            <p:spPr bwMode="auto">
              <a:xfrm>
                <a:off x="5006975" y="38306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0" name="Freeform 1379"/>
              <p:cNvSpPr>
                <a:spLocks/>
              </p:cNvSpPr>
              <p:nvPr/>
            </p:nvSpPr>
            <p:spPr bwMode="auto">
              <a:xfrm>
                <a:off x="5603875" y="5062538"/>
                <a:ext cx="64008" cy="64008"/>
              </a:xfrm>
              <a:custGeom>
                <a:avLst/>
                <a:gdLst/>
                <a:ahLst/>
                <a:cxnLst>
                  <a:cxn ang="0">
                    <a:pos x="19" y="3"/>
                  </a:cxn>
                  <a:cxn ang="0">
                    <a:pos x="11" y="0"/>
                  </a:cxn>
                  <a:cxn ang="0">
                    <a:pos x="4" y="3"/>
                  </a:cxn>
                  <a:cxn ang="0">
                    <a:pos x="4" y="18"/>
                  </a:cxn>
                  <a:cxn ang="0">
                    <a:pos x="11" y="21"/>
                  </a:cxn>
                  <a:cxn ang="0">
                    <a:pos x="19" y="18"/>
                  </a:cxn>
                  <a:cxn ang="0">
                    <a:pos x="19" y="3"/>
                  </a:cxn>
                </a:cxnLst>
                <a:rect l="0" t="0" r="r" b="b"/>
                <a:pathLst>
                  <a:path w="23" h="21">
                    <a:moveTo>
                      <a:pt x="19" y="3"/>
                    </a:moveTo>
                    <a:cubicBezTo>
                      <a:pt x="17" y="1"/>
                      <a:pt x="14" y="0"/>
                      <a:pt x="11" y="0"/>
                    </a:cubicBezTo>
                    <a:cubicBezTo>
                      <a:pt x="8" y="0"/>
                      <a:pt x="6" y="1"/>
                      <a:pt x="4" y="3"/>
                    </a:cubicBezTo>
                    <a:cubicBezTo>
                      <a:pt x="0" y="7"/>
                      <a:pt x="0" y="14"/>
                      <a:pt x="4" y="18"/>
                    </a:cubicBezTo>
                    <a:cubicBezTo>
                      <a:pt x="6" y="20"/>
                      <a:pt x="8" y="21"/>
                      <a:pt x="11" y="21"/>
                    </a:cubicBezTo>
                    <a:cubicBezTo>
                      <a:pt x="14" y="21"/>
                      <a:pt x="17" y="20"/>
                      <a:pt x="19" y="18"/>
                    </a:cubicBezTo>
                    <a:cubicBezTo>
                      <a:pt x="23" y="14"/>
                      <a:pt x="23" y="7"/>
                      <a:pt x="19"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1" name="Freeform 1380"/>
              <p:cNvSpPr>
                <a:spLocks/>
              </p:cNvSpPr>
              <p:nvPr/>
            </p:nvSpPr>
            <p:spPr bwMode="auto">
              <a:xfrm>
                <a:off x="3911600" y="4110038"/>
                <a:ext cx="64008" cy="64008"/>
              </a:xfrm>
              <a:custGeom>
                <a:avLst/>
                <a:gdLst/>
                <a:ahLst/>
                <a:cxnLst>
                  <a:cxn ang="0">
                    <a:pos x="18" y="3"/>
                  </a:cxn>
                  <a:cxn ang="0">
                    <a:pos x="11" y="0"/>
                  </a:cxn>
                  <a:cxn ang="0">
                    <a:pos x="3" y="3"/>
                  </a:cxn>
                  <a:cxn ang="0">
                    <a:pos x="0" y="10"/>
                  </a:cxn>
                  <a:cxn ang="0">
                    <a:pos x="3" y="17"/>
                  </a:cxn>
                  <a:cxn ang="0">
                    <a:pos x="11" y="20"/>
                  </a:cxn>
                  <a:cxn ang="0">
                    <a:pos x="18" y="17"/>
                  </a:cxn>
                  <a:cxn ang="0">
                    <a:pos x="18" y="3"/>
                  </a:cxn>
                </a:cxnLst>
                <a:rect l="0" t="0" r="r" b="b"/>
                <a:pathLst>
                  <a:path w="22" h="20">
                    <a:moveTo>
                      <a:pt x="18" y="3"/>
                    </a:moveTo>
                    <a:cubicBezTo>
                      <a:pt x="16" y="1"/>
                      <a:pt x="13" y="0"/>
                      <a:pt x="11" y="0"/>
                    </a:cubicBezTo>
                    <a:cubicBezTo>
                      <a:pt x="8" y="0"/>
                      <a:pt x="5" y="1"/>
                      <a:pt x="3" y="3"/>
                    </a:cubicBezTo>
                    <a:cubicBezTo>
                      <a:pt x="1" y="5"/>
                      <a:pt x="0" y="7"/>
                      <a:pt x="0" y="10"/>
                    </a:cubicBezTo>
                    <a:cubicBezTo>
                      <a:pt x="0" y="13"/>
                      <a:pt x="1" y="15"/>
                      <a:pt x="3" y="17"/>
                    </a:cubicBezTo>
                    <a:cubicBezTo>
                      <a:pt x="5" y="19"/>
                      <a:pt x="8" y="20"/>
                      <a:pt x="11" y="20"/>
                    </a:cubicBezTo>
                    <a:cubicBezTo>
                      <a:pt x="13" y="20"/>
                      <a:pt x="16" y="19"/>
                      <a:pt x="18" y="17"/>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2" name="Freeform 1381"/>
              <p:cNvSpPr>
                <a:spLocks/>
              </p:cNvSpPr>
              <p:nvPr/>
            </p:nvSpPr>
            <p:spPr bwMode="auto">
              <a:xfrm>
                <a:off x="3959225" y="4287838"/>
                <a:ext cx="64008" cy="64008"/>
              </a:xfrm>
              <a:custGeom>
                <a:avLst/>
                <a:gdLst/>
                <a:ahLst/>
                <a:cxnLst>
                  <a:cxn ang="0">
                    <a:pos x="19" y="3"/>
                  </a:cxn>
                  <a:cxn ang="0">
                    <a:pos x="12" y="0"/>
                  </a:cxn>
                  <a:cxn ang="0">
                    <a:pos x="4" y="3"/>
                  </a:cxn>
                  <a:cxn ang="0">
                    <a:pos x="4" y="18"/>
                  </a:cxn>
                  <a:cxn ang="0">
                    <a:pos x="12" y="21"/>
                  </a:cxn>
                  <a:cxn ang="0">
                    <a:pos x="19" y="18"/>
                  </a:cxn>
                  <a:cxn ang="0">
                    <a:pos x="22" y="11"/>
                  </a:cxn>
                  <a:cxn ang="0">
                    <a:pos x="19" y="3"/>
                  </a:cxn>
                </a:cxnLst>
                <a:rect l="0" t="0" r="r" b="b"/>
                <a:pathLst>
                  <a:path w="22" h="21">
                    <a:moveTo>
                      <a:pt x="19" y="3"/>
                    </a:moveTo>
                    <a:cubicBezTo>
                      <a:pt x="17" y="1"/>
                      <a:pt x="15" y="0"/>
                      <a:pt x="12" y="0"/>
                    </a:cubicBezTo>
                    <a:cubicBezTo>
                      <a:pt x="9" y="0"/>
                      <a:pt x="6" y="1"/>
                      <a:pt x="4" y="3"/>
                    </a:cubicBezTo>
                    <a:cubicBezTo>
                      <a:pt x="0" y="7"/>
                      <a:pt x="0" y="14"/>
                      <a:pt x="4" y="18"/>
                    </a:cubicBezTo>
                    <a:cubicBezTo>
                      <a:pt x="6" y="20"/>
                      <a:pt x="9" y="21"/>
                      <a:pt x="12" y="21"/>
                    </a:cubicBezTo>
                    <a:cubicBezTo>
                      <a:pt x="15" y="21"/>
                      <a:pt x="17" y="20"/>
                      <a:pt x="19" y="18"/>
                    </a:cubicBezTo>
                    <a:cubicBezTo>
                      <a:pt x="21" y="16"/>
                      <a:pt x="22" y="13"/>
                      <a:pt x="22" y="11"/>
                    </a:cubicBezTo>
                    <a:cubicBezTo>
                      <a:pt x="22" y="8"/>
                      <a:pt x="21" y="5"/>
                      <a:pt x="19"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3" name="Freeform 1382"/>
              <p:cNvSpPr>
                <a:spLocks/>
              </p:cNvSpPr>
              <p:nvPr/>
            </p:nvSpPr>
            <p:spPr bwMode="auto">
              <a:xfrm>
                <a:off x="3778250" y="4208463"/>
                <a:ext cx="64008" cy="64008"/>
              </a:xfrm>
              <a:custGeom>
                <a:avLst/>
                <a:gdLst/>
                <a:ahLst/>
                <a:cxnLst>
                  <a:cxn ang="0">
                    <a:pos x="18" y="3"/>
                  </a:cxn>
                  <a:cxn ang="0">
                    <a:pos x="11" y="0"/>
                  </a:cxn>
                  <a:cxn ang="0">
                    <a:pos x="3" y="3"/>
                  </a:cxn>
                  <a:cxn ang="0">
                    <a:pos x="0" y="10"/>
                  </a:cxn>
                  <a:cxn ang="0">
                    <a:pos x="3" y="17"/>
                  </a:cxn>
                  <a:cxn ang="0">
                    <a:pos x="11" y="21"/>
                  </a:cxn>
                  <a:cxn ang="0">
                    <a:pos x="18" y="17"/>
                  </a:cxn>
                  <a:cxn ang="0">
                    <a:pos x="18" y="3"/>
                  </a:cxn>
                </a:cxnLst>
                <a:rect l="0" t="0" r="r" b="b"/>
                <a:pathLst>
                  <a:path w="22" h="21">
                    <a:moveTo>
                      <a:pt x="18" y="3"/>
                    </a:moveTo>
                    <a:cubicBezTo>
                      <a:pt x="16" y="1"/>
                      <a:pt x="14" y="0"/>
                      <a:pt x="11" y="0"/>
                    </a:cubicBezTo>
                    <a:cubicBezTo>
                      <a:pt x="8" y="0"/>
                      <a:pt x="5" y="1"/>
                      <a:pt x="3" y="3"/>
                    </a:cubicBezTo>
                    <a:cubicBezTo>
                      <a:pt x="2" y="5"/>
                      <a:pt x="0" y="7"/>
                      <a:pt x="0" y="10"/>
                    </a:cubicBezTo>
                    <a:cubicBezTo>
                      <a:pt x="0" y="13"/>
                      <a:pt x="1" y="16"/>
                      <a:pt x="3" y="17"/>
                    </a:cubicBezTo>
                    <a:cubicBezTo>
                      <a:pt x="5" y="19"/>
                      <a:pt x="8" y="21"/>
                      <a:pt x="11" y="21"/>
                    </a:cubicBezTo>
                    <a:cubicBezTo>
                      <a:pt x="14" y="21"/>
                      <a:pt x="16" y="19"/>
                      <a:pt x="18" y="17"/>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4" name="Freeform 1383"/>
              <p:cNvSpPr>
                <a:spLocks/>
              </p:cNvSpPr>
              <p:nvPr/>
            </p:nvSpPr>
            <p:spPr bwMode="auto">
              <a:xfrm>
                <a:off x="4121150" y="3732213"/>
                <a:ext cx="64008" cy="64008"/>
              </a:xfrm>
              <a:custGeom>
                <a:avLst/>
                <a:gdLst/>
                <a:ahLst/>
                <a:cxnLst>
                  <a:cxn ang="0">
                    <a:pos x="18" y="3"/>
                  </a:cxn>
                  <a:cxn ang="0">
                    <a:pos x="11" y="0"/>
                  </a:cxn>
                  <a:cxn ang="0">
                    <a:pos x="4" y="3"/>
                  </a:cxn>
                  <a:cxn ang="0">
                    <a:pos x="4" y="18"/>
                  </a:cxn>
                  <a:cxn ang="0">
                    <a:pos x="11" y="21"/>
                  </a:cxn>
                  <a:cxn ang="0">
                    <a:pos x="18" y="18"/>
                  </a:cxn>
                  <a:cxn ang="0">
                    <a:pos x="18" y="3"/>
                  </a:cxn>
                </a:cxnLst>
                <a:rect l="0" t="0" r="r" b="b"/>
                <a:pathLst>
                  <a:path w="22" h="21">
                    <a:moveTo>
                      <a:pt x="18" y="3"/>
                    </a:moveTo>
                    <a:cubicBezTo>
                      <a:pt x="16" y="1"/>
                      <a:pt x="14" y="0"/>
                      <a:pt x="11" y="0"/>
                    </a:cubicBezTo>
                    <a:cubicBezTo>
                      <a:pt x="8" y="0"/>
                      <a:pt x="6" y="1"/>
                      <a:pt x="4" y="3"/>
                    </a:cubicBezTo>
                    <a:cubicBezTo>
                      <a:pt x="0" y="7"/>
                      <a:pt x="0" y="13"/>
                      <a:pt x="4" y="18"/>
                    </a:cubicBezTo>
                    <a:cubicBezTo>
                      <a:pt x="6" y="19"/>
                      <a:pt x="8" y="21"/>
                      <a:pt x="11" y="21"/>
                    </a:cubicBezTo>
                    <a:cubicBezTo>
                      <a:pt x="14" y="21"/>
                      <a:pt x="16" y="19"/>
                      <a:pt x="18" y="18"/>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5" name="Oval 1384"/>
              <p:cNvSpPr>
                <a:spLocks noChangeArrowheads="1"/>
              </p:cNvSpPr>
              <p:nvPr/>
            </p:nvSpPr>
            <p:spPr bwMode="auto">
              <a:xfrm>
                <a:off x="4371975" y="36464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6" name="Oval 1385"/>
              <p:cNvSpPr>
                <a:spLocks noChangeArrowheads="1"/>
              </p:cNvSpPr>
              <p:nvPr/>
            </p:nvSpPr>
            <p:spPr bwMode="auto">
              <a:xfrm>
                <a:off x="4283075" y="44116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7" name="Oval 1386"/>
              <p:cNvSpPr>
                <a:spLocks noChangeArrowheads="1"/>
              </p:cNvSpPr>
              <p:nvPr/>
            </p:nvSpPr>
            <p:spPr bwMode="auto">
              <a:xfrm>
                <a:off x="4416425" y="45799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8" name="Oval 1387"/>
              <p:cNvSpPr>
                <a:spLocks noChangeArrowheads="1"/>
              </p:cNvSpPr>
              <p:nvPr/>
            </p:nvSpPr>
            <p:spPr bwMode="auto">
              <a:xfrm>
                <a:off x="4645025" y="37639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9" name="Oval 1388"/>
              <p:cNvSpPr>
                <a:spLocks noChangeArrowheads="1"/>
              </p:cNvSpPr>
              <p:nvPr/>
            </p:nvSpPr>
            <p:spPr bwMode="auto">
              <a:xfrm>
                <a:off x="5181600" y="457041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0" name="Oval 1389"/>
              <p:cNvSpPr>
                <a:spLocks noChangeArrowheads="1"/>
              </p:cNvSpPr>
              <p:nvPr/>
            </p:nvSpPr>
            <p:spPr bwMode="auto">
              <a:xfrm>
                <a:off x="5073650" y="45259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1" name="Oval 1390"/>
              <p:cNvSpPr>
                <a:spLocks noChangeArrowheads="1"/>
              </p:cNvSpPr>
              <p:nvPr/>
            </p:nvSpPr>
            <p:spPr bwMode="auto">
              <a:xfrm>
                <a:off x="5226050" y="471011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2" name="Oval 1391"/>
              <p:cNvSpPr>
                <a:spLocks noChangeArrowheads="1"/>
              </p:cNvSpPr>
              <p:nvPr/>
            </p:nvSpPr>
            <p:spPr bwMode="auto">
              <a:xfrm>
                <a:off x="5073650" y="5176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3" name="Oval 1392"/>
              <p:cNvSpPr>
                <a:spLocks noChangeArrowheads="1"/>
              </p:cNvSpPr>
              <p:nvPr/>
            </p:nvSpPr>
            <p:spPr bwMode="auto">
              <a:xfrm>
                <a:off x="4997450" y="4668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4" name="Oval 1393"/>
              <p:cNvSpPr>
                <a:spLocks noChangeArrowheads="1"/>
              </p:cNvSpPr>
              <p:nvPr/>
            </p:nvSpPr>
            <p:spPr bwMode="auto">
              <a:xfrm>
                <a:off x="5006975" y="45989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5" name="Oval 1394"/>
              <p:cNvSpPr>
                <a:spLocks noChangeArrowheads="1"/>
              </p:cNvSpPr>
              <p:nvPr/>
            </p:nvSpPr>
            <p:spPr bwMode="auto">
              <a:xfrm>
                <a:off x="4978400" y="52022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6" name="Oval 1395"/>
              <p:cNvSpPr>
                <a:spLocks noChangeArrowheads="1"/>
              </p:cNvSpPr>
              <p:nvPr/>
            </p:nvSpPr>
            <p:spPr bwMode="auto">
              <a:xfrm>
                <a:off x="4737100" y="5387975"/>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7" name="Oval 1396"/>
              <p:cNvSpPr>
                <a:spLocks noChangeArrowheads="1"/>
              </p:cNvSpPr>
              <p:nvPr/>
            </p:nvSpPr>
            <p:spPr bwMode="auto">
              <a:xfrm>
                <a:off x="4943475" y="4922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8" name="Oval 1397"/>
              <p:cNvSpPr>
                <a:spLocks noChangeArrowheads="1"/>
              </p:cNvSpPr>
              <p:nvPr/>
            </p:nvSpPr>
            <p:spPr bwMode="auto">
              <a:xfrm>
                <a:off x="4610100" y="47767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 name="Oval 1398"/>
              <p:cNvSpPr>
                <a:spLocks noChangeArrowheads="1"/>
              </p:cNvSpPr>
              <p:nvPr/>
            </p:nvSpPr>
            <p:spPr bwMode="auto">
              <a:xfrm>
                <a:off x="4403725" y="44021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
        <p:nvSpPr>
          <p:cNvPr id="4" name="Slide Number Placeholder 3"/>
          <p:cNvSpPr>
            <a:spLocks noGrp="1"/>
          </p:cNvSpPr>
          <p:nvPr>
            <p:ph type="sldNum" sz="quarter" idx="12"/>
          </p:nvPr>
        </p:nvSpPr>
        <p:spPr/>
        <p:txBody>
          <a:bodyPr/>
          <a:lstStyle/>
          <a:p>
            <a:fld id="{D34DACC3-9742-4940-92E6-4CAB853A3218}" type="slidenum">
              <a:rPr lang="en-US" smtClean="0"/>
              <a:pPr/>
              <a:t>2</a:t>
            </a:fld>
            <a:endParaRPr lang="en-US" dirty="0"/>
          </a:p>
        </p:txBody>
      </p:sp>
      <p:sp>
        <p:nvSpPr>
          <p:cNvPr id="90"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91"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p:txBody>
          <a:bodyPr/>
          <a:lstStyle/>
          <a:p>
            <a:pPr eaLnBrk="1" hangingPunct="1"/>
            <a:r>
              <a:rPr lang="en-US" b="1" dirty="0" smtClean="0"/>
              <a:t>Post-Appeals Mediation Availability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20</a:t>
            </a:fld>
            <a:endParaRPr lang="en-US" dirty="0"/>
          </a:p>
        </p:txBody>
      </p:sp>
      <p:sp>
        <p:nvSpPr>
          <p:cNvPr id="45059" name="Rectangle 3"/>
          <p:cNvSpPr>
            <a:spLocks noGrp="1" noChangeArrowheads="1"/>
          </p:cNvSpPr>
          <p:nvPr>
            <p:ph sz="quarter" idx="13"/>
          </p:nvPr>
        </p:nvSpPr>
        <p:spPr>
          <a:prstGeom prst="rect">
            <a:avLst/>
          </a:prstGeom>
        </p:spPr>
        <p:txBody>
          <a:bodyPr/>
          <a:lstStyle/>
          <a:p>
            <a:pPr eaLnBrk="1" hangingPunct="1"/>
            <a:r>
              <a:rPr lang="en-US" dirty="0" smtClean="0"/>
              <a:t>Not available in every case.</a:t>
            </a:r>
          </a:p>
          <a:p>
            <a:pPr eaLnBrk="1" hangingPunct="1"/>
            <a:r>
              <a:rPr lang="en-US" dirty="0" smtClean="0"/>
              <a:t>Generally available in cases where a limited number of legal and factual issues remain unresolved following settlement discussions in Appeals.  </a:t>
            </a:r>
          </a:p>
          <a:p>
            <a:pPr eaLnBrk="1" hangingPunct="1"/>
            <a:r>
              <a:rPr lang="en-US" dirty="0" smtClean="0"/>
              <a:t>Only available for factual issues not covered by specific procedures, including Technical Advisor Program and Appeals Technical Guidance Program (Tiered issues).</a:t>
            </a:r>
          </a:p>
          <a:p>
            <a:pPr lvl="1" eaLnBrk="1" hangingPunct="1"/>
            <a:r>
              <a:rPr lang="en-US" dirty="0" smtClean="0"/>
              <a:t>E.g., Appeals recently denied in case where taxpayer claimed a I.R.C.    § 6404(g) good faith exception for listed transactions. </a:t>
            </a:r>
          </a:p>
          <a:p>
            <a:pPr eaLnBrk="1" hangingPunct="1"/>
            <a:r>
              <a:rPr lang="en-US" dirty="0" smtClean="0"/>
              <a:t>Only one shot—unavailable if previously attempted.</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9062545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eaLnBrk="1" hangingPunct="1"/>
            <a:r>
              <a:rPr lang="en-US" b="1" dirty="0" smtClean="0"/>
              <a:t>Post-Appeals Mediation Availability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21</a:t>
            </a:fld>
            <a:endParaRPr lang="en-US" dirty="0"/>
          </a:p>
        </p:txBody>
      </p:sp>
      <p:sp>
        <p:nvSpPr>
          <p:cNvPr id="46083" name="Rectangle 3"/>
          <p:cNvSpPr>
            <a:spLocks noGrp="1" noChangeArrowheads="1"/>
          </p:cNvSpPr>
          <p:nvPr>
            <p:ph sz="quarter" idx="13"/>
          </p:nvPr>
        </p:nvSpPr>
        <p:spPr>
          <a:prstGeom prst="rect">
            <a:avLst/>
          </a:prstGeom>
        </p:spPr>
        <p:txBody>
          <a:bodyPr/>
          <a:lstStyle/>
          <a:p>
            <a:pPr>
              <a:defRPr/>
            </a:pPr>
            <a:r>
              <a:rPr lang="en-US" dirty="0"/>
              <a:t>Available in Tax Court docketed cases: </a:t>
            </a:r>
          </a:p>
          <a:p>
            <a:pPr lvl="1">
              <a:defRPr/>
            </a:pPr>
            <a:r>
              <a:rPr lang="en-US" dirty="0"/>
              <a:t>If parties can reach an agreement on all or some of issues:</a:t>
            </a:r>
          </a:p>
          <a:p>
            <a:pPr lvl="2" eaLnBrk="1" hangingPunct="1">
              <a:defRPr/>
            </a:pPr>
            <a:r>
              <a:rPr lang="en-US" dirty="0"/>
              <a:t>Counsel will draft a stipulation of agreed issues or the decision document to be submitted to the court. </a:t>
            </a:r>
          </a:p>
          <a:p>
            <a:pPr lvl="1">
              <a:defRPr/>
            </a:pPr>
            <a:r>
              <a:rPr lang="en-US" dirty="0"/>
              <a:t>If parties cannot reach an agreement, they prepare for trial.</a:t>
            </a:r>
          </a:p>
          <a:p>
            <a:pPr lvl="1">
              <a:defRPr/>
            </a:pPr>
            <a:r>
              <a:rPr lang="en-US" dirty="0"/>
              <a:t>NOTE: Although the proposed Rule 124 providing for mediation is not yet adopted, the Tax Court has long allowed for mediation in docketed cases.</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8299522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pPr eaLnBrk="1" hangingPunct="1"/>
            <a:r>
              <a:rPr lang="en-US" b="1" dirty="0" smtClean="0"/>
              <a:t>Post-Appeals Mediation Unavailable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22</a:t>
            </a:fld>
            <a:endParaRPr lang="en-US" dirty="0"/>
          </a:p>
        </p:txBody>
      </p:sp>
      <p:sp>
        <p:nvSpPr>
          <p:cNvPr id="47107" name="Rectangle 3"/>
          <p:cNvSpPr>
            <a:spLocks noGrp="1" noChangeArrowheads="1"/>
          </p:cNvSpPr>
          <p:nvPr>
            <p:ph sz="quarter" idx="13"/>
          </p:nvPr>
        </p:nvSpPr>
        <p:spPr>
          <a:prstGeom prst="rect">
            <a:avLst/>
          </a:prstGeom>
        </p:spPr>
        <p:txBody>
          <a:bodyPr/>
          <a:lstStyle/>
          <a:p>
            <a:pPr>
              <a:defRPr/>
            </a:pPr>
            <a:r>
              <a:rPr lang="en-US" dirty="0"/>
              <a:t>Unavailable in certain types of cases, including: </a:t>
            </a:r>
          </a:p>
          <a:p>
            <a:pPr lvl="1">
              <a:defRPr/>
            </a:pPr>
            <a:r>
              <a:rPr lang="en-US" dirty="0"/>
              <a:t>Cases involving issues which have been designated for litigation;</a:t>
            </a:r>
          </a:p>
          <a:p>
            <a:pPr lvl="1">
              <a:defRPr/>
            </a:pPr>
            <a:r>
              <a:rPr lang="en-US" dirty="0"/>
              <a:t>Collection issues;</a:t>
            </a:r>
          </a:p>
          <a:p>
            <a:pPr lvl="1">
              <a:defRPr/>
            </a:pPr>
            <a:r>
              <a:rPr lang="en-US" dirty="0"/>
              <a:t>Issues for which mediation would not be consistent with sound tax administration;</a:t>
            </a:r>
          </a:p>
          <a:p>
            <a:pPr lvl="1">
              <a:defRPr/>
            </a:pPr>
            <a:r>
              <a:rPr lang="en-US" dirty="0"/>
              <a:t>Where resolution with respect to one party would result in inconsistent treatment in the absence of participation by another party; </a:t>
            </a:r>
          </a:p>
          <a:p>
            <a:pPr lvl="1">
              <a:defRPr/>
            </a:pPr>
            <a:r>
              <a:rPr lang="en-US" dirty="0"/>
              <a:t>Cases where the taxpayer did not act in good faith during settlement agreements; or </a:t>
            </a:r>
          </a:p>
          <a:p>
            <a:pPr lvl="1">
              <a:defRPr/>
            </a:pPr>
            <a:r>
              <a:rPr lang="en-US" dirty="0"/>
              <a:t>Other issues identified by the IRS as excluded.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9775187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pPr eaLnBrk="1" hangingPunct="1"/>
            <a:r>
              <a:rPr lang="en-US" b="1" dirty="0" smtClean="0"/>
              <a:t>Outcome of Post-Appeals Mediation</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23</a:t>
            </a:fld>
            <a:endParaRPr lang="en-US" dirty="0"/>
          </a:p>
        </p:txBody>
      </p:sp>
      <p:sp>
        <p:nvSpPr>
          <p:cNvPr id="48131" name="Rectangle 3"/>
          <p:cNvSpPr>
            <a:spLocks noGrp="1" noChangeArrowheads="1"/>
          </p:cNvSpPr>
          <p:nvPr>
            <p:ph sz="quarter" idx="13"/>
          </p:nvPr>
        </p:nvSpPr>
        <p:spPr>
          <a:prstGeom prst="rect">
            <a:avLst/>
          </a:prstGeom>
        </p:spPr>
        <p:txBody>
          <a:bodyPr/>
          <a:lstStyle/>
          <a:p>
            <a:pPr>
              <a:defRPr/>
            </a:pPr>
            <a:r>
              <a:rPr lang="en-US" dirty="0"/>
              <a:t>If the parties can agree on all or some of the issues, Appeals will generally use a specific closing agreement to close mediation. </a:t>
            </a:r>
          </a:p>
          <a:p>
            <a:pPr>
              <a:defRPr/>
            </a:pPr>
            <a:r>
              <a:rPr lang="en-US" dirty="0"/>
              <a:t>If the parties cannot reach an agreement: </a:t>
            </a:r>
          </a:p>
          <a:p>
            <a:pPr lvl="1">
              <a:defRPr/>
            </a:pPr>
            <a:r>
              <a:rPr lang="en-US" dirty="0"/>
              <a:t>Request binding arbitration (if the issues meet the requirements) or</a:t>
            </a:r>
          </a:p>
          <a:p>
            <a:pPr lvl="1">
              <a:defRPr/>
            </a:pPr>
            <a:r>
              <a:rPr lang="en-US" dirty="0"/>
              <a:t>Pursue litigation of case.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31744880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b="1" dirty="0" smtClean="0"/>
              <a:t>Binding Arbitration</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24</a:t>
            </a:fld>
            <a:endParaRPr lang="en-US" dirty="0"/>
          </a:p>
        </p:txBody>
      </p:sp>
      <p:sp>
        <p:nvSpPr>
          <p:cNvPr id="49155" name="Rectangle 3"/>
          <p:cNvSpPr>
            <a:spLocks noGrp="1" noChangeArrowheads="1"/>
          </p:cNvSpPr>
          <p:nvPr>
            <p:ph sz="quarter" idx="13"/>
          </p:nvPr>
        </p:nvSpPr>
        <p:spPr>
          <a:prstGeom prst="rect">
            <a:avLst/>
          </a:prstGeom>
        </p:spPr>
        <p:txBody>
          <a:bodyPr/>
          <a:lstStyle/>
          <a:p>
            <a:pPr eaLnBrk="1" hangingPunct="1"/>
            <a:r>
              <a:rPr lang="en-US" dirty="0" smtClean="0"/>
              <a:t>Parties agree to have a third party make a decision about factual issues.</a:t>
            </a:r>
          </a:p>
          <a:p>
            <a:pPr lvl="1" eaLnBrk="1" hangingPunct="1"/>
            <a:r>
              <a:rPr lang="en-US" dirty="0" smtClean="0"/>
              <a:t>Must be approved by Appeals</a:t>
            </a:r>
          </a:p>
          <a:p>
            <a:pPr eaLnBrk="1" hangingPunct="1"/>
            <a:r>
              <a:rPr lang="en-US" dirty="0" smtClean="0"/>
              <a:t>Parties jointly select an Arbitrator—either Appeals Officer or non-IRS.</a:t>
            </a:r>
          </a:p>
          <a:p>
            <a:pPr eaLnBrk="1" hangingPunct="1"/>
            <a:r>
              <a:rPr lang="en-US" dirty="0" smtClean="0"/>
              <a:t>Procedure and findings are confidential.</a:t>
            </a:r>
          </a:p>
          <a:p>
            <a:pPr eaLnBrk="1" hangingPunct="1"/>
            <a:r>
              <a:rPr lang="en-US" dirty="0" smtClean="0"/>
              <a:t>Can be utilized by parties during Appeals to settle a severable issue.</a:t>
            </a:r>
          </a:p>
          <a:p>
            <a:pPr eaLnBrk="1" hangingPunct="1"/>
            <a:r>
              <a:rPr lang="en-US" dirty="0" smtClean="0"/>
              <a:t>Case is closed under normal Appeals procedures.</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602672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eaLnBrk="1" hangingPunct="1"/>
            <a:r>
              <a:rPr lang="en-US" b="1" dirty="0" smtClean="0"/>
              <a:t>Drawbacks of Binding Arbitration</a:t>
            </a:r>
          </a:p>
        </p:txBody>
      </p:sp>
      <p:sp>
        <p:nvSpPr>
          <p:cNvPr id="2" name="Slide Number Placeholder 1"/>
          <p:cNvSpPr>
            <a:spLocks noGrp="1"/>
          </p:cNvSpPr>
          <p:nvPr>
            <p:ph type="sldNum" sz="quarter" idx="12"/>
          </p:nvPr>
        </p:nvSpPr>
        <p:spPr/>
        <p:txBody>
          <a:bodyPr/>
          <a:lstStyle/>
          <a:p>
            <a:fld id="{D34DACC3-9742-4940-92E6-4CAB853A3218}" type="slidenum">
              <a:rPr lang="en-US" smtClean="0"/>
              <a:pPr/>
              <a:t>25</a:t>
            </a:fld>
            <a:endParaRPr lang="en-US" dirty="0"/>
          </a:p>
        </p:txBody>
      </p:sp>
      <p:sp>
        <p:nvSpPr>
          <p:cNvPr id="50179" name="Rectangle 3"/>
          <p:cNvSpPr>
            <a:spLocks noGrp="1" noChangeArrowheads="1"/>
          </p:cNvSpPr>
          <p:nvPr>
            <p:ph sz="quarter" idx="13"/>
          </p:nvPr>
        </p:nvSpPr>
        <p:spPr>
          <a:prstGeom prst="rect">
            <a:avLst/>
          </a:prstGeom>
        </p:spPr>
        <p:txBody>
          <a:bodyPr/>
          <a:lstStyle/>
          <a:p>
            <a:pPr>
              <a:defRPr/>
            </a:pPr>
            <a:r>
              <a:rPr lang="en-US" dirty="0"/>
              <a:t>BINDING</a:t>
            </a:r>
          </a:p>
          <a:p>
            <a:pPr lvl="1">
              <a:defRPr/>
            </a:pPr>
            <a:r>
              <a:rPr lang="en-US" dirty="0"/>
              <a:t>Non-preferred method of ADR</a:t>
            </a:r>
          </a:p>
          <a:p>
            <a:pPr lvl="1">
              <a:defRPr/>
            </a:pPr>
            <a:r>
              <a:rPr lang="en-US" dirty="0"/>
              <a:t>Taxpayers and their representatives are generally opposed to a binding determination</a:t>
            </a:r>
          </a:p>
          <a:p>
            <a:pPr>
              <a:defRPr/>
            </a:pPr>
            <a:r>
              <a:rPr lang="en-US" dirty="0"/>
              <a:t>Unpredictable results</a:t>
            </a:r>
          </a:p>
          <a:p>
            <a:pPr>
              <a:defRPr/>
            </a:pPr>
            <a:r>
              <a:rPr lang="en-US" dirty="0"/>
              <a:t>Not available for all issues 	</a:t>
            </a:r>
          </a:p>
          <a:p>
            <a:pPr lvl="1">
              <a:defRPr/>
            </a:pPr>
            <a:r>
              <a:rPr lang="en-US" dirty="0"/>
              <a:t>Not issues designated for litigation or concerning the Technical Advisor Program (Tiered Issues)</a:t>
            </a:r>
          </a:p>
          <a:p>
            <a:pPr>
              <a:defRPr/>
            </a:pPr>
            <a:r>
              <a:rPr lang="en-US" dirty="0"/>
              <a:t>Findings are not precedent</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34861379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Thank you</a:t>
            </a:r>
            <a:endParaRPr lang="en-US" dirty="0"/>
          </a:p>
        </p:txBody>
      </p:sp>
      <p:sp>
        <p:nvSpPr>
          <p:cNvPr id="7" name="Text Placeholder 6"/>
          <p:cNvSpPr>
            <a:spLocks noGrp="1"/>
          </p:cNvSpPr>
          <p:nvPr>
            <p:ph type="body" sz="quarter" idx="10"/>
          </p:nvPr>
        </p:nvSpPr>
        <p:spPr/>
        <p:txBody>
          <a:bodyPr/>
          <a:lstStyle/>
          <a:p>
            <a:r>
              <a:rPr lang="en-US" dirty="0" smtClean="0"/>
              <a:t>Dentons US LLP</a:t>
            </a:r>
          </a:p>
          <a:p>
            <a:pPr lvl="1"/>
            <a:r>
              <a:rPr lang="en-US" dirty="0" smtClean="0"/>
              <a:t>2000 McKinney Avenue</a:t>
            </a:r>
            <a:br>
              <a:rPr lang="en-US" dirty="0" smtClean="0"/>
            </a:br>
            <a:r>
              <a:rPr lang="en-US" dirty="0" smtClean="0"/>
              <a:t>Suite 1900</a:t>
            </a:r>
            <a:br>
              <a:rPr lang="en-US" dirty="0" smtClean="0"/>
            </a:br>
            <a:r>
              <a:rPr lang="en-US" dirty="0" smtClean="0"/>
              <a:t>Dallas, TX  75201</a:t>
            </a:r>
            <a:br>
              <a:rPr lang="en-US" dirty="0" smtClean="0"/>
            </a:br>
            <a:r>
              <a:rPr lang="en-US" dirty="0" smtClean="0"/>
              <a:t>USA</a:t>
            </a:r>
            <a:endParaRPr lang="en-US" dirty="0"/>
          </a:p>
        </p:txBody>
      </p:sp>
      <p:sp>
        <p:nvSpPr>
          <p:cNvPr id="12" name="Text Placeholder 11"/>
          <p:cNvSpPr>
            <a:spLocks noGrp="1"/>
          </p:cNvSpPr>
          <p:nvPr>
            <p:ph type="body" sz="quarter" idx="11"/>
          </p:nvPr>
        </p:nvSpPr>
        <p:spPr/>
        <p:txBody>
          <a:bodyPr/>
          <a:lstStyle/>
          <a:p>
            <a:r>
              <a:rPr lang="en-US" dirty="0" smtClean="0"/>
              <a:t>© 2013 Dentons</a:t>
            </a:r>
          </a:p>
          <a:p>
            <a:pPr lvl="1"/>
            <a:r>
              <a:rPr lang="en-US" dirty="0"/>
              <a:t>Dentons is an </a:t>
            </a:r>
            <a:r>
              <a:rPr lang="en-US" dirty="0" smtClean="0"/>
              <a:t>international legal </a:t>
            </a:r>
            <a:r>
              <a:rPr lang="en-US" dirty="0"/>
              <a:t>practice providing client services worldwide through its member firms and </a:t>
            </a:r>
            <a:r>
              <a:rPr lang="en-US" dirty="0" smtClean="0"/>
              <a:t>affiliates. This </a:t>
            </a:r>
            <a:r>
              <a:rPr lang="en-US" dirty="0"/>
              <a:t>publication is not designed to provide legal or other advice and you should not take, or refrain from taking, action based on its </a:t>
            </a:r>
            <a:r>
              <a:rPr lang="en-US" dirty="0" smtClean="0"/>
              <a:t>content. Please </a:t>
            </a:r>
            <a:r>
              <a:rPr lang="en-US" dirty="0"/>
              <a:t>see dentons.com for Legal Notices</a:t>
            </a:r>
            <a:r>
              <a:rPr lang="en-US" dirty="0" smtClean="0"/>
              <a:t>.</a:t>
            </a:r>
            <a:endParaRPr lang="en-US" dirty="0"/>
          </a:p>
        </p:txBody>
      </p:sp>
      <p:pic>
        <p:nvPicPr>
          <p:cNvPr id="13" name="Picture 12" descr="Dentons_Logo_Purple_RGB_300.png"/>
          <p:cNvPicPr>
            <a:picLocks noChangeAspect="1"/>
          </p:cNvPicPr>
          <p:nvPr/>
        </p:nvPicPr>
        <p:blipFill>
          <a:blip r:embed="rId3"/>
          <a:stretch>
            <a:fillRect/>
          </a:stretch>
        </p:blipFill>
        <p:spPr>
          <a:xfrm>
            <a:off x="7309819" y="445483"/>
            <a:ext cx="1564606" cy="566928"/>
          </a:xfrm>
          <a:prstGeom prst="rect">
            <a:avLst/>
          </a:prstGeom>
        </p:spPr>
      </p:pic>
      <p:sp>
        <p:nvSpPr>
          <p:cNvPr id="6" name="TextBox 1"/>
          <p:cNvSpPr txBox="1">
            <a:spLocks noChangeArrowheads="1"/>
          </p:cNvSpPr>
          <p:nvPr/>
        </p:nvSpPr>
        <p:spPr bwMode="auto">
          <a:xfrm>
            <a:off x="2843213" y="3492500"/>
            <a:ext cx="5916612"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200" dirty="0"/>
              <a:t>Dentons counsel drafted this paper for a specific event which occurred in the past.  As such, it reflects the state of the law at the time it was drafted, and is not necessarily a reflection of current developments.  For an update on this topic, please contact the editors of USTaxDisputes.com.</a:t>
            </a:r>
          </a:p>
          <a:p>
            <a:pPr eaLnBrk="1" hangingPunct="1"/>
            <a:r>
              <a:rPr lang="en-US" sz="1200" dirty="0"/>
              <a:t> </a:t>
            </a:r>
          </a:p>
          <a:p>
            <a:pPr eaLnBrk="1" hangingPunct="1"/>
            <a:r>
              <a:rPr lang="en-US" sz="1200" dirty="0"/>
              <a:t>IRS Circular 230:  We inform you that any US federal tax analysis contained an any blog post, email, attachment, or other writing (including any attachments), unless specifically stated otherwise, is not intended or written to be used, and cannot be used, for the purpose of (i) avoiding penalties under the Internal Revenue Code or (ii) promoting, marketing or recommending any transaction or matter addressed herein to another party</a:t>
            </a:r>
            <a:r>
              <a:rPr lang="en-US" sz="1800" dirty="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Offices by list</a:t>
            </a:r>
            <a:endParaRPr lang="en-US" dirty="0"/>
          </a:p>
        </p:txBody>
      </p:sp>
      <p:sp>
        <p:nvSpPr>
          <p:cNvPr id="4" name="Slide Number Placeholder 3"/>
          <p:cNvSpPr>
            <a:spLocks noGrp="1"/>
          </p:cNvSpPr>
          <p:nvPr>
            <p:ph type="sldNum" sz="quarter" idx="12"/>
          </p:nvPr>
        </p:nvSpPr>
        <p:spPr/>
        <p:txBody>
          <a:bodyPr/>
          <a:lstStyle/>
          <a:p>
            <a:fld id="{D34DACC3-9742-4940-92E6-4CAB853A3218}" type="slidenum">
              <a:rPr lang="en-US" smtClean="0"/>
              <a:pPr/>
              <a:t>3</a:t>
            </a:fld>
            <a:endParaRPr lang="en-US" dirty="0"/>
          </a:p>
        </p:txBody>
      </p:sp>
      <p:sp>
        <p:nvSpPr>
          <p:cNvPr id="12" name="Content Placeholder 11"/>
          <p:cNvSpPr>
            <a:spLocks noGrp="1"/>
          </p:cNvSpPr>
          <p:nvPr>
            <p:ph sz="quarter" idx="14"/>
          </p:nvPr>
        </p:nvSpPr>
        <p:spPr/>
        <p:txBody>
          <a:bodyPr/>
          <a:lstStyle/>
          <a:p>
            <a:endParaRPr lang="en-US" dirty="0"/>
          </a:p>
        </p:txBody>
      </p:sp>
      <p:graphicFrame>
        <p:nvGraphicFramePr>
          <p:cNvPr id="6" name="Content Placeholder 13"/>
          <p:cNvGraphicFramePr>
            <a:graphicFrameLocks/>
          </p:cNvGraphicFramePr>
          <p:nvPr>
            <p:extLst>
              <p:ext uri="{D42A27DB-BD31-4B8C-83A1-F6EECF244321}">
                <p14:modId xmlns:p14="http://schemas.microsoft.com/office/powerpoint/2010/main" val="4191257943"/>
              </p:ext>
            </p:extLst>
          </p:nvPr>
        </p:nvGraphicFramePr>
        <p:xfrm>
          <a:off x="368300" y="1737360"/>
          <a:ext cx="8412478" cy="4209288"/>
        </p:xfrm>
        <a:graphic>
          <a:graphicData uri="http://schemas.openxmlformats.org/drawingml/2006/table">
            <a:tbl>
              <a:tblPr firstRow="1" bandRow="1">
                <a:tableStyleId>{5C22544A-7EE6-4342-B048-85BDC9FD1C3A}</a:tableStyleId>
              </a:tblPr>
              <a:tblGrid>
                <a:gridCol w="1122958"/>
                <a:gridCol w="93579"/>
                <a:gridCol w="940411"/>
                <a:gridCol w="93579"/>
                <a:gridCol w="940411"/>
                <a:gridCol w="93579"/>
                <a:gridCol w="940411"/>
                <a:gridCol w="93579"/>
                <a:gridCol w="940411"/>
                <a:gridCol w="97725"/>
                <a:gridCol w="940411"/>
                <a:gridCol w="117301"/>
                <a:gridCol w="940411"/>
                <a:gridCol w="117301"/>
                <a:gridCol w="940411"/>
              </a:tblGrid>
              <a:tr h="283464">
                <a:tc>
                  <a:txBody>
                    <a:bodyPr/>
                    <a:lstStyle/>
                    <a:p>
                      <a:pPr algn="l"/>
                      <a:r>
                        <a:rPr lang="en-US" sz="800" b="1" dirty="0" smtClean="0">
                          <a:solidFill>
                            <a:schemeClr val="tx1">
                              <a:lumMod val="50000"/>
                            </a:schemeClr>
                          </a:solidFill>
                        </a:rPr>
                        <a:t>Key</a:t>
                      </a:r>
                      <a:endParaRPr lang="en-US" sz="800" b="1" dirty="0">
                        <a:solidFill>
                          <a:schemeClr val="tx1">
                            <a:lumMod val="50000"/>
                          </a:schemeClr>
                        </a:solidFill>
                      </a:endParaRPr>
                    </a:p>
                  </a:txBody>
                  <a:tcPr marL="0" marR="0" anchor="ctr">
                    <a:lnL w="12700" cmpd="sng">
                      <a:noFill/>
                    </a:lnL>
                    <a:lnR w="12700" cmpd="sng">
                      <a:noFill/>
                    </a:lnR>
                    <a:lnT w="5715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4"/>
                          </a:solidFill>
                          <a:latin typeface="+mn-lt"/>
                          <a:ea typeface="+mn-ea"/>
                          <a:cs typeface="+mn-cs"/>
                        </a:rPr>
                        <a:t>Canada</a:t>
                      </a:r>
                      <a:endParaRPr lang="en-US" sz="800" b="1" kern="1200" dirty="0">
                        <a:solidFill>
                          <a:schemeClr val="accent4"/>
                        </a:solidFill>
                        <a:latin typeface="+mn-lt"/>
                        <a:ea typeface="+mn-ea"/>
                        <a:cs typeface="+mn-cs"/>
                      </a:endParaRPr>
                    </a:p>
                  </a:txBody>
                  <a:tcPr marL="0" marR="0" anchor="ctr">
                    <a:lnL w="12700" cmpd="sng">
                      <a:noFill/>
                    </a:lnL>
                    <a:lnR w="12700" cmpd="sng">
                      <a:noFill/>
                    </a:lnR>
                    <a:lnT w="5715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5"/>
                          </a:solidFill>
                          <a:latin typeface="+mn-lt"/>
                          <a:ea typeface="+mn-ea"/>
                          <a:cs typeface="+mn-cs"/>
                        </a:rPr>
                        <a:t>United States</a:t>
                      </a:r>
                      <a:endParaRPr lang="en-US" sz="800" b="1" kern="1200" dirty="0">
                        <a:solidFill>
                          <a:schemeClr val="accent5"/>
                        </a:solidFill>
                        <a:latin typeface="+mn-lt"/>
                        <a:ea typeface="+mn-ea"/>
                        <a:cs typeface="+mn-cs"/>
                      </a:endParaRPr>
                    </a:p>
                  </a:txBody>
                  <a:tcPr marL="0" marR="0" anchor="ctr">
                    <a:lnL w="12700" cmpd="sng">
                      <a:noFill/>
                    </a:lnL>
                    <a:lnR w="12700" cmpd="sng">
                      <a:noFill/>
                    </a:lnR>
                    <a:lnT w="5715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6"/>
                          </a:solidFill>
                          <a:latin typeface="+mn-lt"/>
                          <a:ea typeface="+mn-ea"/>
                          <a:cs typeface="+mn-cs"/>
                        </a:rPr>
                        <a:t>Europe</a:t>
                      </a:r>
                      <a:endParaRPr lang="en-US" sz="800" b="1" kern="1200" dirty="0">
                        <a:solidFill>
                          <a:schemeClr val="accent6"/>
                        </a:solidFill>
                        <a:latin typeface="+mn-lt"/>
                        <a:ea typeface="+mn-ea"/>
                        <a:cs typeface="+mn-cs"/>
                      </a:endParaRPr>
                    </a:p>
                  </a:txBody>
                  <a:tcPr marL="0" marR="0" anchor="ctr">
                    <a:lnL w="12700" cmpd="sng">
                      <a:noFill/>
                    </a:lnL>
                    <a:lnR w="12700" cmpd="sng">
                      <a:noFill/>
                    </a:lnR>
                    <a:lnT w="5715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3"/>
                          </a:solidFill>
                          <a:latin typeface="+mn-lt"/>
                          <a:ea typeface="+mn-ea"/>
                          <a:cs typeface="+mn-cs"/>
                        </a:rPr>
                        <a:t>Central and Eastern Europe</a:t>
                      </a:r>
                      <a:endParaRPr lang="en-US" sz="800" b="1" kern="1200" dirty="0">
                        <a:solidFill>
                          <a:schemeClr val="accent3"/>
                        </a:solidFill>
                        <a:latin typeface="+mn-lt"/>
                        <a:ea typeface="+mn-ea"/>
                        <a:cs typeface="+mn-cs"/>
                      </a:endParaRPr>
                    </a:p>
                  </a:txBody>
                  <a:tcPr marL="0" marR="0" anchor="ctr">
                    <a:lnL w="12700" cmpd="sng">
                      <a:noFill/>
                    </a:lnL>
                    <a:lnR w="12700" cmpd="sng">
                      <a:noFill/>
                    </a:lnR>
                    <a:lnT w="5715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rgbClr val="7C3306"/>
                          </a:solidFill>
                          <a:latin typeface="+mn-lt"/>
                          <a:ea typeface="+mn-ea"/>
                          <a:cs typeface="+mn-cs"/>
                        </a:rPr>
                        <a:t>Africa</a:t>
                      </a:r>
                      <a:endParaRPr lang="en-US" sz="800" b="1" kern="1200" dirty="0">
                        <a:solidFill>
                          <a:srgbClr val="7C3306"/>
                        </a:solidFill>
                        <a:latin typeface="+mn-lt"/>
                        <a:ea typeface="+mn-ea"/>
                        <a:cs typeface="+mn-cs"/>
                      </a:endParaRPr>
                    </a:p>
                  </a:txBody>
                  <a:tcPr marL="0" marR="0" anchor="ctr">
                    <a:lnL w="12700" cmpd="sng">
                      <a:noFill/>
                    </a:lnL>
                    <a:lnR w="12700" cmpd="sng">
                      <a:noFill/>
                    </a:lnR>
                    <a:lnT w="57150" cap="flat" cmpd="sng" algn="ctr">
                      <a:solidFill>
                        <a:srgbClr val="7C3306"/>
                      </a:solidFill>
                      <a:prstDash val="solid"/>
                      <a:round/>
                      <a:headEnd type="none" w="med" len="med"/>
                      <a:tailEnd type="none" w="med" len="med"/>
                    </a:lnT>
                    <a:lnB w="12700" cap="flat" cmpd="sng" algn="ctr">
                      <a:solidFill>
                        <a:srgbClr val="7C330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4"/>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rgbClr val="A30B35"/>
                          </a:solidFill>
                          <a:latin typeface="+mn-lt"/>
                          <a:ea typeface="+mn-ea"/>
                          <a:cs typeface="+mn-cs"/>
                        </a:rPr>
                        <a:t>Middle East</a:t>
                      </a:r>
                      <a:endParaRPr lang="en-US" sz="800" b="1" kern="1200" dirty="0">
                        <a:solidFill>
                          <a:srgbClr val="A30B35"/>
                        </a:solidFill>
                        <a:latin typeface="+mn-lt"/>
                        <a:ea typeface="+mn-ea"/>
                        <a:cs typeface="+mn-cs"/>
                      </a:endParaRPr>
                    </a:p>
                  </a:txBody>
                  <a:tcPr marL="0" marR="0" anchor="ctr">
                    <a:lnL w="12700" cmpd="sng">
                      <a:noFill/>
                    </a:lnL>
                    <a:lnR w="12700" cmpd="sng">
                      <a:noFill/>
                    </a:lnR>
                    <a:lnT w="57150" cap="flat" cmpd="sng" algn="ctr">
                      <a:solidFill>
                        <a:srgbClr val="A30B35"/>
                      </a:solidFill>
                      <a:prstDash val="solid"/>
                      <a:round/>
                      <a:headEnd type="none" w="med" len="med"/>
                      <a:tailEnd type="none" w="med" len="med"/>
                    </a:lnT>
                    <a:lnB w="12700" cap="flat" cmpd="sng" algn="ctr">
                      <a:solidFill>
                        <a:srgbClr val="A30B3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smtClean="0">
                          <a:solidFill>
                            <a:schemeClr val="accent2"/>
                          </a:solidFill>
                        </a:rPr>
                        <a:t>Asia Pacific</a:t>
                      </a:r>
                      <a:endParaRPr lang="en-US" sz="800" b="1" dirty="0">
                        <a:solidFill>
                          <a:schemeClr val="accent2"/>
                        </a:solidFill>
                      </a:endParaRPr>
                    </a:p>
                  </a:txBody>
                  <a:tcPr marL="0" marR="0" anchor="ctr">
                    <a:lnL w="12700" cmpd="sng">
                      <a:noFill/>
                    </a:lnL>
                    <a:lnR w="12700" cmpd="sng">
                      <a:noFill/>
                    </a:lnR>
                    <a:lnT w="5715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r>
              <a:tr h="2651760">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7150" algn="ctr"/>
                          <a:tab pos="115888" algn="l"/>
                        </a:tabLst>
                        <a:defRPr/>
                      </a:pPr>
                      <a:r>
                        <a:rPr lang="en-US" sz="700" dirty="0" smtClean="0">
                          <a:solidFill>
                            <a:schemeClr val="tx1">
                              <a:lumMod val="50000"/>
                            </a:schemeClr>
                          </a:solidFill>
                          <a:latin typeface="Wingdings"/>
                        </a:rPr>
                        <a:t>	</a:t>
                      </a:r>
                      <a:r>
                        <a:rPr lang="en-US" sz="600" dirty="0" smtClean="0">
                          <a:solidFill>
                            <a:schemeClr val="tx1">
                              <a:lumMod val="50000"/>
                            </a:schemeClr>
                          </a:solidFill>
                          <a:latin typeface="Wingdings"/>
                        </a:rPr>
                        <a:t>l</a:t>
                      </a:r>
                      <a:r>
                        <a:rPr lang="en-US" sz="50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Offices</a:t>
                      </a:r>
                    </a:p>
                    <a:p>
                      <a:pPr marL="0" marR="0" lvl="0" indent="0" algn="l" defTabSz="457200" rtl="0" eaLnBrk="1" fontAlgn="auto" latinLnBrk="0" hangingPunct="1">
                        <a:lnSpc>
                          <a:spcPct val="100000"/>
                        </a:lnSpc>
                        <a:spcBef>
                          <a:spcPts val="300"/>
                        </a:spcBef>
                        <a:spcAft>
                          <a:spcPts val="0"/>
                        </a:spcAft>
                        <a:buClrTx/>
                        <a:buSzTx/>
                        <a:buFontTx/>
                        <a:buNone/>
                        <a:tabLst>
                          <a:tab pos="57150" algn="ctr"/>
                          <a:tab pos="115888" algn="l"/>
                        </a:tabLst>
                        <a:defRPr/>
                      </a:pPr>
                      <a:r>
                        <a:rPr kumimoji="0" lang="en-US" sz="500" b="1" i="0" u="none" strike="noStrike" kern="1200" cap="none" spc="0" normalizeH="0" baseline="0" noProof="0" dirty="0" smtClean="0">
                          <a:ln>
                            <a:noFill/>
                          </a:ln>
                          <a:solidFill>
                            <a:srgbClr val="565A5C">
                              <a:lumMod val="50000"/>
                            </a:srgbClr>
                          </a:solidFill>
                          <a:effectLst/>
                          <a:uLnTx/>
                          <a:uFillTx/>
                          <a:latin typeface="Wingdings 2"/>
                          <a:ea typeface="+mn-ea"/>
                          <a:cs typeface="+mn-cs"/>
                        </a:rPr>
                        <a:t>Ð</a:t>
                      </a:r>
                      <a:r>
                        <a:rPr kumimoji="0" lang="en-US" sz="800" b="0" i="0" u="none" strike="noStrike" kern="1200" cap="none" spc="0" normalizeH="0" baseline="0" noProof="0" dirty="0" smtClean="0">
                          <a:ln>
                            <a:noFill/>
                          </a:ln>
                          <a:solidFill>
                            <a:srgbClr val="565A5C">
                              <a:lumMod val="50000"/>
                            </a:srgbClr>
                          </a:solidFill>
                          <a:effectLst/>
                          <a:uLnTx/>
                          <a:uFillTx/>
                          <a:latin typeface="Wingdings 2"/>
                          <a:ea typeface="+mn-ea"/>
                          <a:cs typeface="+mn-cs"/>
                        </a:rPr>
                        <a:t>	</a:t>
                      </a:r>
                      <a:r>
                        <a:rPr kumimoji="0" lang="en-US" sz="800" b="0" i="0" u="none" strike="noStrike" kern="1200" cap="none" spc="0" normalizeH="0" baseline="0" noProof="0" dirty="0" smtClean="0">
                          <a:ln>
                            <a:noFill/>
                          </a:ln>
                          <a:solidFill>
                            <a:srgbClr val="565A5C">
                              <a:lumMod val="50000"/>
                            </a:srgbClr>
                          </a:solidFill>
                          <a:effectLst/>
                          <a:uLnTx/>
                          <a:uFillTx/>
                          <a:latin typeface="+mn-lt"/>
                          <a:ea typeface="+mn-ea"/>
                          <a:cs typeface="+mn-cs"/>
                        </a:rPr>
                        <a:t>Associate offices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500" dirty="0" smtClean="0">
                          <a:solidFill>
                            <a:schemeClr val="tx1">
                              <a:lumMod val="50000"/>
                            </a:schemeClr>
                          </a:solidFill>
                          <a:latin typeface="Wingdings"/>
                        </a:rPr>
                        <a:t>¡</a:t>
                      </a:r>
                      <a:r>
                        <a:rPr lang="en-US" sz="70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Facilities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500" dirty="0" smtClean="0">
                          <a:solidFill>
                            <a:schemeClr val="tx1">
                              <a:lumMod val="50000"/>
                            </a:schemeClr>
                          </a:solidFill>
                          <a:latin typeface="Wingdings"/>
                        </a:rPr>
                        <a:t>u</a:t>
                      </a:r>
                      <a:r>
                        <a:rPr lang="en-US" sz="700" baseline="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Associate firms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700" b="1" kern="1200" baseline="0" noProof="0" dirty="0" smtClean="0">
                          <a:solidFill>
                            <a:schemeClr val="tx1">
                              <a:lumMod val="50000"/>
                            </a:schemeClr>
                          </a:solidFill>
                          <a:latin typeface="+mn-lt"/>
                          <a:ea typeface="+mn-ea"/>
                          <a:cs typeface="+mn-cs"/>
                        </a:rPr>
                        <a:t>+</a:t>
                      </a:r>
                      <a:r>
                        <a:rPr lang="en-US" sz="800" b="0" kern="1200" baseline="0" noProof="0" dirty="0" smtClean="0">
                          <a:solidFill>
                            <a:schemeClr val="tx1">
                              <a:lumMod val="50000"/>
                            </a:schemeClr>
                          </a:solidFill>
                          <a:latin typeface="+mn-lt"/>
                          <a:ea typeface="+mn-ea"/>
                          <a:cs typeface="+mn-cs"/>
                        </a:rPr>
                        <a:t>  </a:t>
                      </a:r>
                      <a:r>
                        <a:rPr lang="en-US" sz="800" b="0" kern="1200" baseline="0" dirty="0" smtClean="0">
                          <a:solidFill>
                            <a:schemeClr val="tx1">
                              <a:lumMod val="50000"/>
                            </a:schemeClr>
                          </a:solidFill>
                          <a:latin typeface="+mn-lt"/>
                          <a:ea typeface="+mn-ea"/>
                          <a:cs typeface="+mn-cs"/>
                        </a:rPr>
                        <a:t>Special alliance firms</a:t>
                      </a:r>
                    </a:p>
                  </a:txBody>
                  <a:tcPr marL="0" marR="0">
                    <a:lnL w="12700" cmpd="sng">
                      <a:noFill/>
                    </a:lnL>
                    <a:lnR w="12700" cmpd="sng">
                      <a:noFill/>
                    </a:lnR>
                    <a:lnT w="12700" cap="flat" cmpd="sng" algn="ctr">
                      <a:solidFill>
                        <a:schemeClr val="tx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Calgary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Edmonton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Montréal </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Ottawa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Toronto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Vancouver</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Atlanta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Boston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Chicago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Dallas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Kansas City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Los Angeles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Miami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New Orleans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New York</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Phoenix</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San Francisco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Short Hills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Silicon Valley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St. Louis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Washington, DC</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5"/>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Barcelona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Berlin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Brussels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Frankfurt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Madrid</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Paris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800" baseline="0" dirty="0" smtClean="0">
                          <a:latin typeface="Wingdings"/>
                        </a:rPr>
                        <a:t>	</a:t>
                      </a:r>
                      <a:r>
                        <a:rPr lang="en-US" sz="800" b="0" kern="1200" baseline="0" dirty="0" smtClean="0">
                          <a:solidFill>
                            <a:schemeClr val="tx1"/>
                          </a:solidFill>
                          <a:latin typeface="+mn-lt"/>
                          <a:ea typeface="+mn-ea"/>
                          <a:cs typeface="+mn-cs"/>
                        </a:rPr>
                        <a:t>Zurich</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6"/>
                      </a:solidFill>
                      <a:prstDash val="solid"/>
                      <a:round/>
                      <a:headEnd type="none" w="med" len="med"/>
                      <a:tailEnd type="none" w="med" len="med"/>
                    </a:lnT>
                    <a:lnB w="57150" cap="flat" cmpd="sng" algn="ctr">
                      <a:solidFill>
                        <a:srgbClr val="E0037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spcBef>
                          <a:spcPts val="300"/>
                        </a:spcBef>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Bratislava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Bucharest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Budapest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Istanbul</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Prague</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Warsaw</a:t>
                      </a:r>
                    </a:p>
                  </a:txBody>
                  <a:tcPr marL="0" marR="0">
                    <a:lnL w="12700" cmpd="sng">
                      <a:noFill/>
                    </a:lnL>
                    <a:lnR w="12700" cmpd="sng">
                      <a:noFill/>
                    </a:lnR>
                    <a:lnT w="12700" cap="flat" cmpd="sng" algn="ctr">
                      <a:solidFill>
                        <a:schemeClr val="accent3"/>
                      </a:solidFill>
                      <a:prstDash val="solid"/>
                      <a:round/>
                      <a:headEnd type="none" w="med" len="med"/>
                      <a:tailEnd type="none" w="med" len="med"/>
                    </a:lnT>
                    <a:lnB w="57150" cap="flat" cmpd="sng" algn="ctr">
                      <a:solidFill>
                        <a:srgbClr val="005E82"/>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u</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Accra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900" baseline="0" dirty="0" smtClean="0">
                          <a:latin typeface="Wingdings"/>
                        </a:rPr>
                        <a:t>	</a:t>
                      </a:r>
                      <a:r>
                        <a:rPr lang="en-US" sz="800" b="0" kern="1200" baseline="0" dirty="0" smtClean="0">
                          <a:solidFill>
                            <a:schemeClr val="tx1"/>
                          </a:solidFill>
                          <a:latin typeface="+mn-lt"/>
                          <a:ea typeface="+mn-ea"/>
                          <a:cs typeface="+mn-cs"/>
                        </a:rPr>
                        <a:t>Algiers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Bissau</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Bujumbura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Cairo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Cape Town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Casablanca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Dar Es Salaam</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Johannesburg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Kampala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Kigali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700" b="1" kern="1200" baseline="0" noProof="0" dirty="0" smtClean="0">
                          <a:solidFill>
                            <a:schemeClr val="tx1"/>
                          </a:solidFill>
                          <a:latin typeface="+mn-lt"/>
                          <a:ea typeface="+mn-ea"/>
                          <a:cs typeface="+mn-cs"/>
                        </a:rPr>
                        <a:t>+</a:t>
                      </a:r>
                      <a:r>
                        <a:rPr lang="en-US" sz="800" b="0" kern="1200" baseline="0" noProof="0" dirty="0" smtClean="0">
                          <a:solidFill>
                            <a:schemeClr val="tx1"/>
                          </a:solidFill>
                          <a:latin typeface="+mn-lt"/>
                          <a:ea typeface="+mn-ea"/>
                          <a:cs typeface="+mn-cs"/>
                        </a:rPr>
                        <a:t>	</a:t>
                      </a:r>
                      <a:r>
                        <a:rPr lang="en-US" sz="800" baseline="0" dirty="0" smtClean="0">
                          <a:latin typeface="Wingdings"/>
                        </a:rPr>
                        <a:t>	</a:t>
                      </a:r>
                      <a:r>
                        <a:rPr lang="en-US" sz="800" b="0" kern="1200" baseline="0" dirty="0" smtClean="0">
                          <a:solidFill>
                            <a:schemeClr val="tx1"/>
                          </a:solidFill>
                          <a:latin typeface="+mn-lt"/>
                          <a:ea typeface="+mn-ea"/>
                          <a:cs typeface="+mn-cs"/>
                        </a:rPr>
                        <a:t>Lagos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Luanda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Lusaka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Maputo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Nairobi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Nouakchott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Port Louis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Praia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São Tomé</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Tripoli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endParaRPr lang="en-US" sz="800" b="0" kern="1200" baseline="0" dirty="0" smtClean="0">
                        <a:solidFill>
                          <a:schemeClr val="tx1"/>
                        </a:solidFill>
                        <a:latin typeface="+mn-lt"/>
                        <a:ea typeface="+mn-ea"/>
                        <a:cs typeface="+mn-cs"/>
                      </a:endParaRPr>
                    </a:p>
                  </a:txBody>
                  <a:tcPr marL="0" marR="0">
                    <a:lnL w="12700" cmpd="sng">
                      <a:noFill/>
                    </a:lnL>
                    <a:lnR w="12700" cmpd="sng">
                      <a:noFill/>
                    </a:lnR>
                    <a:lnT w="12700" cap="flat" cmpd="sng" algn="ctr">
                      <a:solidFill>
                        <a:srgbClr val="7C330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buFont typeface="Arial" pitchFamily="34" charset="0"/>
                        <a:buNone/>
                      </a:pPr>
                      <a:r>
                        <a:rPr lang="en-US" sz="800" kern="1200" dirty="0" smtClean="0">
                          <a:solidFill>
                            <a:schemeClr val="tx1"/>
                          </a:solidFill>
                          <a:latin typeface="+mn-lt"/>
                          <a:ea typeface="+mn-ea"/>
                          <a:cs typeface="+mn-cs"/>
                        </a:rPr>
                        <a:t>	</a:t>
                      </a: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Abu Dhabi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 pos="285750" algn="l"/>
                        </a:tabLst>
                        <a:defRPr/>
                      </a:pPr>
                      <a:r>
                        <a:rPr lang="en-US" sz="500" b="1" dirty="0" smtClean="0">
                          <a:latin typeface="Wingdings 2"/>
                        </a:rPr>
                        <a:t>Ð </a:t>
                      </a:r>
                      <a:r>
                        <a:rPr lang="en-US" sz="500" dirty="0" smtClean="0">
                          <a:latin typeface="Wingdings 2"/>
                        </a:rPr>
                        <a:t>	</a:t>
                      </a:r>
                      <a:r>
                        <a:rPr lang="en-US" sz="800" b="0" kern="1200" baseline="0" dirty="0" smtClean="0">
                          <a:solidFill>
                            <a:schemeClr val="tx1"/>
                          </a:solidFill>
                          <a:latin typeface="+mn-lt"/>
                          <a:ea typeface="+mn-ea"/>
                          <a:cs typeface="+mn-cs"/>
                        </a:rPr>
                        <a:t>Amman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dirty="0" smtClean="0">
                          <a:latin typeface="Wingdings"/>
                        </a:rPr>
                        <a:t>u</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Beirut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Doha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Dubai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b="1" dirty="0" smtClean="0">
                          <a:latin typeface="Wingdings 2"/>
                        </a:rPr>
                        <a:t>Ð</a:t>
                      </a:r>
                      <a:r>
                        <a:rPr lang="en-US" sz="800" dirty="0" smtClean="0">
                          <a:latin typeface="Wingdings 2"/>
                        </a:rPr>
                        <a:t>	</a:t>
                      </a:r>
                      <a:r>
                        <a:rPr lang="en-US" sz="500" dirty="0" smtClean="0">
                          <a:latin typeface="Wingdings 2"/>
                        </a:rPr>
                        <a:t> </a:t>
                      </a:r>
                      <a:r>
                        <a:rPr lang="en-US" sz="800" b="0" kern="1200" baseline="0" dirty="0" smtClean="0">
                          <a:solidFill>
                            <a:schemeClr val="tx1"/>
                          </a:solidFill>
                          <a:latin typeface="+mn-lt"/>
                          <a:ea typeface="+mn-ea"/>
                          <a:cs typeface="+mn-cs"/>
                        </a:rPr>
                        <a:t>Kuwait City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112713"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Manama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dirty="0" smtClean="0">
                          <a:solidFill>
                            <a:schemeClr val="tx1">
                              <a:lumMod val="50000"/>
                            </a:schemeClr>
                          </a:solidFill>
                          <a:latin typeface="Wingdings"/>
                        </a:rPr>
                        <a:t>l </a:t>
                      </a:r>
                      <a:r>
                        <a:rPr lang="en-US" sz="800" b="0" kern="1200" baseline="0" dirty="0" smtClean="0">
                          <a:solidFill>
                            <a:schemeClr val="tx1"/>
                          </a:solidFill>
                          <a:latin typeface="+mn-lt"/>
                          <a:ea typeface="+mn-ea"/>
                          <a:cs typeface="+mn-cs"/>
                        </a:rPr>
                        <a:t>Muscat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1" i="0" u="none" strike="noStrike" kern="1200" cap="none" spc="0" normalizeH="0" baseline="0" noProof="0" dirty="0" smtClean="0">
                          <a:ln>
                            <a:noFill/>
                          </a:ln>
                          <a:solidFill>
                            <a:srgbClr val="565A5C"/>
                          </a:solidFill>
                          <a:effectLst/>
                          <a:uLnTx/>
                          <a:uFillTx/>
                          <a:latin typeface="Wingdings 2"/>
                          <a:ea typeface="+mn-ea"/>
                          <a:cs typeface="+mn-cs"/>
                        </a:rPr>
                        <a:t>Ð </a:t>
                      </a:r>
                      <a:r>
                        <a:rPr kumimoji="0" lang="en-US" sz="700" b="0" i="0" u="none" strike="noStrike" kern="1200" cap="none" spc="0" normalizeH="0" baseline="0" noProof="0" dirty="0" smtClean="0">
                          <a:ln>
                            <a:noFill/>
                          </a:ln>
                          <a:solidFill>
                            <a:srgbClr val="565A5C"/>
                          </a:solidFill>
                          <a:effectLst/>
                          <a:uLnTx/>
                          <a:uFillTx/>
                          <a:latin typeface="Wingdings 2"/>
                          <a:ea typeface="+mn-ea"/>
                          <a:cs typeface="+mn-cs"/>
                        </a:rPr>
                        <a:t>	</a:t>
                      </a:r>
                      <a:r>
                        <a:rPr lang="en-US" sz="800" b="0" kern="1200" baseline="0" dirty="0" smtClean="0">
                          <a:solidFill>
                            <a:schemeClr val="tx1"/>
                          </a:solidFill>
                          <a:latin typeface="+mn-lt"/>
                          <a:ea typeface="+mn-ea"/>
                          <a:cs typeface="+mn-cs"/>
                        </a:rPr>
                        <a:t>Riyadh</a:t>
                      </a:r>
                    </a:p>
                  </a:txBody>
                  <a:tcPr marL="0" marR="0">
                    <a:lnL w="12700" cmpd="sng">
                      <a:noFill/>
                    </a:lnL>
                    <a:lnR w="12700" cmpd="sng">
                      <a:noFill/>
                    </a:lnR>
                    <a:lnT w="12700" cap="flat" cmpd="sng" algn="ctr">
                      <a:solidFill>
                        <a:srgbClr val="A30B35"/>
                      </a:solidFill>
                      <a:prstDash val="solid"/>
                      <a:round/>
                      <a:headEnd type="none" w="med" len="med"/>
                      <a:tailEnd type="none" w="med" len="med"/>
                    </a:lnT>
                    <a:lnB w="57150" cap="flat" cmpd="sng" algn="ctr">
                      <a:solidFill>
                        <a:srgbClr val="42773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spcBef>
                          <a:spcPts val="300"/>
                        </a:spcBef>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Beijing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Hong Kong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Shanghai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Singapore</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33832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12713" algn="l"/>
                        </a:tabLst>
                        <a:defRPr/>
                      </a:pPr>
                      <a:r>
                        <a:rPr lang="en-US" sz="800" b="1" kern="1200" dirty="0" smtClean="0">
                          <a:solidFill>
                            <a:srgbClr val="E00371"/>
                          </a:solidFill>
                          <a:latin typeface="+mn-lt"/>
                          <a:ea typeface="+mn-ea"/>
                          <a:cs typeface="+mn-cs"/>
                        </a:rPr>
                        <a:t>United Kingdom</a:t>
                      </a:r>
                    </a:p>
                  </a:txBody>
                  <a:tcPr marL="0" marR="0" anchor="ctr">
                    <a:lnL w="12700" cmpd="sng">
                      <a:noFill/>
                    </a:lnL>
                    <a:lnR w="12700" cmpd="sng">
                      <a:noFill/>
                    </a:lnR>
                    <a:lnT w="57150" cap="flat" cmpd="sng" algn="ctr">
                      <a:solidFill>
                        <a:srgbClr val="E00371"/>
                      </a:solidFill>
                      <a:prstDash val="solid"/>
                      <a:round/>
                      <a:headEnd type="none" w="med" len="med"/>
                      <a:tailEnd type="none" w="med" len="med"/>
                    </a:lnT>
                    <a:lnB w="12700" cap="flat" cmpd="sng" algn="ctr">
                      <a:solidFill>
                        <a:srgbClr val="E0037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12713" algn="l"/>
                        </a:tabLst>
                        <a:defRPr/>
                      </a:pPr>
                      <a:r>
                        <a:rPr lang="en-US" sz="800" b="1" kern="1200" dirty="0" smtClean="0">
                          <a:solidFill>
                            <a:srgbClr val="005E82"/>
                          </a:solidFill>
                          <a:latin typeface="+mn-lt"/>
                          <a:ea typeface="+mn-ea"/>
                          <a:cs typeface="+mn-cs"/>
                        </a:rPr>
                        <a:t>Russia and CIS</a:t>
                      </a:r>
                    </a:p>
                  </a:txBody>
                  <a:tcPr marL="0" marR="0" anchor="ctr">
                    <a:lnL w="12700" cmpd="sng">
                      <a:noFill/>
                    </a:lnL>
                    <a:lnR w="12700" cmpd="sng">
                      <a:noFill/>
                    </a:lnR>
                    <a:lnT w="57150" cap="flat" cmpd="sng" algn="ctr">
                      <a:solidFill>
                        <a:srgbClr val="005E82"/>
                      </a:solidFill>
                      <a:prstDash val="solid"/>
                      <a:round/>
                      <a:headEnd type="none" w="med" len="med"/>
                      <a:tailEnd type="none" w="med" len="med"/>
                    </a:lnT>
                    <a:lnB w="12700" cap="flat" cmpd="sng" algn="ctr">
                      <a:solidFill>
                        <a:srgbClr val="005E82"/>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71450" algn="ctr"/>
                          <a:tab pos="231775" algn="l"/>
                        </a:tabLst>
                        <a:defRPr/>
                      </a:pPr>
                      <a:r>
                        <a:rPr lang="en-US" sz="800" b="1" kern="1200" dirty="0" smtClean="0">
                          <a:solidFill>
                            <a:srgbClr val="427730"/>
                          </a:solidFill>
                          <a:latin typeface="+mn-lt"/>
                          <a:ea typeface="+mn-ea"/>
                          <a:cs typeface="+mn-cs"/>
                        </a:rPr>
                        <a:t>Central Asia</a:t>
                      </a:r>
                    </a:p>
                  </a:txBody>
                  <a:tcPr marL="0" marR="0" anchor="ctr">
                    <a:lnL w="12700" cmpd="sng">
                      <a:noFill/>
                    </a:lnL>
                    <a:lnR w="12700" cmpd="sng">
                      <a:noFill/>
                    </a:lnR>
                    <a:lnT w="57150" cap="flat" cmpd="sng" algn="ctr">
                      <a:solidFill>
                        <a:srgbClr val="427730"/>
                      </a:solidFill>
                      <a:prstDash val="solid"/>
                      <a:round/>
                      <a:headEnd type="none" w="med" len="med"/>
                      <a:tailEnd type="none" w="med" len="med"/>
                    </a:lnT>
                    <a:lnB w="12700" cap="flat" cmpd="sng" algn="ctr">
                      <a:solidFill>
                        <a:srgbClr val="42773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r>
              <a:tr h="76581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London</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5888"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Milton Keynes</a:t>
                      </a:r>
                    </a:p>
                    <a:p>
                      <a:pPr>
                        <a:spcBef>
                          <a:spcPts val="300"/>
                        </a:spcBef>
                      </a:pPr>
                      <a:endParaRPr lang="en-US" dirty="0"/>
                    </a:p>
                  </a:txBody>
                  <a:tcPr marL="0" marR="0">
                    <a:lnL w="12700" cmpd="sng">
                      <a:noFill/>
                    </a:lnL>
                    <a:lnR w="12700" cmpd="sng">
                      <a:noFill/>
                    </a:lnR>
                    <a:lnT w="12700" cap="flat" cmpd="sng" algn="ctr">
                      <a:solidFill>
                        <a:srgbClr val="E0037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Kyiv</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Moscow</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St. Petersburg</a:t>
                      </a:r>
                    </a:p>
                    <a:p>
                      <a:pPr>
                        <a:spcBef>
                          <a:spcPts val="300"/>
                        </a:spcBef>
                      </a:pPr>
                      <a:endParaRPr lang="en-US" dirty="0"/>
                    </a:p>
                  </a:txBody>
                  <a:tcPr marL="0" marR="0">
                    <a:lnL w="12700" cmpd="sng">
                      <a:noFill/>
                    </a:lnL>
                    <a:lnR w="12700" cmpd="sng">
                      <a:noFill/>
                    </a:lnR>
                    <a:lnT w="12700" cap="flat" cmpd="sng" algn="ctr">
                      <a:solidFill>
                        <a:srgbClr val="005E8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Almaty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Ashgabat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Baku</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Tashkent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endParaRPr lang="en-US" sz="800" b="1" kern="1200" dirty="0" smtClean="0">
                        <a:solidFill>
                          <a:schemeClr val="accent2">
                            <a:lumMod val="50000"/>
                          </a:schemeClr>
                        </a:solidFill>
                        <a:latin typeface="+mn-lt"/>
                        <a:ea typeface="+mn-ea"/>
                        <a:cs typeface="+mn-cs"/>
                      </a:endParaRPr>
                    </a:p>
                  </a:txBody>
                  <a:tcPr marL="0" marR="0">
                    <a:lnL w="12700" cmpd="sng">
                      <a:noFill/>
                    </a:lnL>
                    <a:lnR w="12700" cmpd="sng">
                      <a:noFill/>
                    </a:lnR>
                    <a:lnT w="12700" cap="flat" cmpd="sng" algn="ctr">
                      <a:solidFill>
                        <a:srgbClr val="42773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r>
            </a:tbl>
          </a:graphicData>
        </a:graphic>
      </p:graphicFrame>
      <p:sp>
        <p:nvSpPr>
          <p:cNvPr id="7"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10"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b="1" dirty="0" smtClean="0"/>
              <a:t>Outline of Presentation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4</a:t>
            </a:fld>
            <a:endParaRPr lang="en-US" dirty="0"/>
          </a:p>
        </p:txBody>
      </p:sp>
      <p:sp>
        <p:nvSpPr>
          <p:cNvPr id="28675" name="Rectangle 3"/>
          <p:cNvSpPr>
            <a:spLocks noGrp="1" noChangeArrowheads="1"/>
          </p:cNvSpPr>
          <p:nvPr>
            <p:ph sz="quarter" idx="13"/>
          </p:nvPr>
        </p:nvSpPr>
        <p:spPr>
          <a:prstGeom prst="rect">
            <a:avLst/>
          </a:prstGeom>
        </p:spPr>
        <p:txBody>
          <a:bodyPr/>
          <a:lstStyle/>
          <a:p>
            <a:pPr>
              <a:defRPr/>
            </a:pPr>
            <a:r>
              <a:rPr lang="en-US" dirty="0"/>
              <a:t>Recent Emphasis on ADR in Tax Cases</a:t>
            </a:r>
          </a:p>
          <a:p>
            <a:pPr>
              <a:defRPr/>
            </a:pPr>
            <a:r>
              <a:rPr lang="en-US" dirty="0"/>
              <a:t>Benefits &amp; Challenges of ADR </a:t>
            </a:r>
          </a:p>
          <a:p>
            <a:pPr>
              <a:defRPr/>
            </a:pPr>
            <a:r>
              <a:rPr lang="en-US" dirty="0"/>
              <a:t>Pre-docketing and Post-docketing Appeals</a:t>
            </a:r>
          </a:p>
          <a:p>
            <a:pPr>
              <a:defRPr/>
            </a:pPr>
            <a:r>
              <a:rPr lang="en-US" dirty="0"/>
              <a:t>Post-Appeals Mediation</a:t>
            </a:r>
          </a:p>
          <a:p>
            <a:pPr>
              <a:defRPr/>
            </a:pPr>
            <a:r>
              <a:rPr lang="en-US" dirty="0"/>
              <a:t>Binding Arbitration</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7"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19922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eaLnBrk="1" hangingPunct="1"/>
            <a:r>
              <a:rPr lang="en-US" b="1" dirty="0" smtClean="0"/>
              <a:t>Recent Emphasis on ADR in Tax Cases</a:t>
            </a:r>
          </a:p>
        </p:txBody>
      </p:sp>
      <p:sp>
        <p:nvSpPr>
          <p:cNvPr id="2" name="Slide Number Placeholder 1"/>
          <p:cNvSpPr>
            <a:spLocks noGrp="1"/>
          </p:cNvSpPr>
          <p:nvPr>
            <p:ph type="sldNum" sz="quarter" idx="12"/>
          </p:nvPr>
        </p:nvSpPr>
        <p:spPr/>
        <p:txBody>
          <a:bodyPr/>
          <a:lstStyle/>
          <a:p>
            <a:fld id="{D34DACC3-9742-4940-92E6-4CAB853A3218}" type="slidenum">
              <a:rPr lang="en-US" smtClean="0"/>
              <a:pPr/>
              <a:t>5</a:t>
            </a:fld>
            <a:endParaRPr lang="en-US" dirty="0"/>
          </a:p>
        </p:txBody>
      </p:sp>
      <p:sp>
        <p:nvSpPr>
          <p:cNvPr id="29699" name="Rectangle 3"/>
          <p:cNvSpPr>
            <a:spLocks noGrp="1" noChangeArrowheads="1"/>
          </p:cNvSpPr>
          <p:nvPr>
            <p:ph sz="quarter" idx="13"/>
          </p:nvPr>
        </p:nvSpPr>
        <p:spPr>
          <a:prstGeom prst="rect">
            <a:avLst/>
          </a:prstGeom>
        </p:spPr>
        <p:txBody>
          <a:bodyPr/>
          <a:lstStyle/>
          <a:p>
            <a:pPr eaLnBrk="1" hangingPunct="1"/>
            <a:r>
              <a:rPr lang="en-US" dirty="0" smtClean="0"/>
              <a:t>December 20, 2010, Tax Court proposed changes to Tax Court Rules to emphasize ADR: </a:t>
            </a:r>
          </a:p>
          <a:p>
            <a:pPr lvl="1" eaLnBrk="1" hangingPunct="1"/>
            <a:r>
              <a:rPr lang="en-US" dirty="0" smtClean="0"/>
              <a:t>Proposed Rule 124 </a:t>
            </a:r>
          </a:p>
          <a:p>
            <a:pPr lvl="2" eaLnBrk="1" hangingPunct="1"/>
            <a:r>
              <a:rPr lang="en-US" dirty="0" smtClean="0"/>
              <a:t>Current Rule only provides for voluntary binding arbitration.</a:t>
            </a:r>
          </a:p>
          <a:p>
            <a:pPr lvl="2" eaLnBrk="1" hangingPunct="1"/>
            <a:r>
              <a:rPr lang="en-US" dirty="0" smtClean="0"/>
              <a:t>Revised Rule provides for voluntary binding arbitration, non-binding mediation, and </a:t>
            </a:r>
            <a:r>
              <a:rPr lang="ja-JP" altLang="en-US" dirty="0" smtClean="0"/>
              <a:t>“</a:t>
            </a:r>
            <a:r>
              <a:rPr lang="en-US" altLang="ja-JP" dirty="0" smtClean="0"/>
              <a:t>other methods of dispute resolution.</a:t>
            </a:r>
            <a:r>
              <a:rPr lang="ja-JP" altLang="en-US" dirty="0" smtClean="0"/>
              <a:t>”</a:t>
            </a:r>
            <a:r>
              <a:rPr lang="en-US" altLang="ja-JP" dirty="0" smtClean="0"/>
              <a:t> </a:t>
            </a:r>
          </a:p>
          <a:p>
            <a:pPr eaLnBrk="1" hangingPunct="1"/>
            <a:r>
              <a:rPr lang="en-US" dirty="0" smtClean="0"/>
              <a:t>IRS test programs for mediation and arbitration in certain cases:</a:t>
            </a:r>
          </a:p>
          <a:p>
            <a:pPr lvl="1" eaLnBrk="1" hangingPunct="1"/>
            <a:r>
              <a:rPr lang="en-US" dirty="0" smtClean="0"/>
              <a:t>E.g., IRS Announced extension of test program in offer and compromise and Trust Fund Recovery cases in Appeals, through December 31, 2012 (in certain locations).  </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3519341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b="1" dirty="0" smtClean="0"/>
              <a:t>Challenges of ADR</a:t>
            </a:r>
          </a:p>
        </p:txBody>
      </p:sp>
      <p:sp>
        <p:nvSpPr>
          <p:cNvPr id="2" name="Slide Number Placeholder 1"/>
          <p:cNvSpPr>
            <a:spLocks noGrp="1"/>
          </p:cNvSpPr>
          <p:nvPr>
            <p:ph type="sldNum" sz="quarter" idx="12"/>
          </p:nvPr>
        </p:nvSpPr>
        <p:spPr/>
        <p:txBody>
          <a:bodyPr/>
          <a:lstStyle/>
          <a:p>
            <a:fld id="{D34DACC3-9742-4940-92E6-4CAB853A3218}" type="slidenum">
              <a:rPr lang="en-US" smtClean="0"/>
              <a:pPr/>
              <a:t>6</a:t>
            </a:fld>
            <a:endParaRPr lang="en-US" dirty="0"/>
          </a:p>
        </p:txBody>
      </p:sp>
      <p:sp>
        <p:nvSpPr>
          <p:cNvPr id="30723" name="Rectangle 3"/>
          <p:cNvSpPr>
            <a:spLocks noGrp="1" noChangeArrowheads="1"/>
          </p:cNvSpPr>
          <p:nvPr>
            <p:ph sz="quarter" idx="13"/>
          </p:nvPr>
        </p:nvSpPr>
        <p:spPr>
          <a:prstGeom prst="rect">
            <a:avLst/>
          </a:prstGeom>
        </p:spPr>
        <p:txBody>
          <a:bodyPr/>
          <a:lstStyle/>
          <a:p>
            <a:pPr>
              <a:defRPr/>
            </a:pPr>
            <a:r>
              <a:rPr lang="en-US" dirty="0"/>
              <a:t>Certain ADR procedures may be more useful at different stages in the proceedings and throughout litigation.</a:t>
            </a:r>
          </a:p>
          <a:p>
            <a:pPr>
              <a:defRPr/>
            </a:pPr>
            <a:r>
              <a:rPr lang="en-US" dirty="0"/>
              <a:t>Cases involving multiple issues and multiple years can present difficulties in obtaining an agreed resolution.</a:t>
            </a:r>
          </a:p>
          <a:p>
            <a:pPr>
              <a:defRPr/>
            </a:pPr>
            <a:r>
              <a:rPr lang="en-US" dirty="0"/>
              <a:t>Choosing the appropriate ADR methods for the case is crucial; each case is unique.</a:t>
            </a:r>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18675938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eaLnBrk="1" hangingPunct="1"/>
            <a:r>
              <a:rPr lang="en-US" b="1" dirty="0" smtClean="0"/>
              <a:t>Post-audit Appeals</a:t>
            </a:r>
            <a:r>
              <a:rPr lang="en-US" dirty="0" smtClean="0"/>
              <a:t> </a:t>
            </a:r>
          </a:p>
        </p:txBody>
      </p:sp>
      <p:sp>
        <p:nvSpPr>
          <p:cNvPr id="31747" name="Rectangle 3"/>
          <p:cNvSpPr>
            <a:spLocks noGrp="1" noChangeArrowheads="1"/>
          </p:cNvSpPr>
          <p:nvPr>
            <p:ph sz="quarter" idx="13"/>
          </p:nvPr>
        </p:nvSpPr>
        <p:spPr>
          <a:prstGeom prst="rect">
            <a:avLst/>
          </a:prstGeom>
        </p:spPr>
        <p:txBody>
          <a:bodyPr/>
          <a:lstStyle/>
          <a:p>
            <a:pPr eaLnBrk="1" hangingPunct="1"/>
            <a:r>
              <a:rPr lang="en-US" dirty="0" smtClean="0"/>
              <a:t>Out of every exam, the taxpayer has the right to go to Appeals, if sufficient time on the statute of limitations remains. </a:t>
            </a:r>
          </a:p>
          <a:p>
            <a:pPr lvl="1" eaLnBrk="1" hangingPunct="1"/>
            <a:r>
              <a:rPr lang="en-US" dirty="0" smtClean="0"/>
              <a:t>Taxpayer will receive the revenue agent</a:t>
            </a:r>
            <a:r>
              <a:rPr lang="ja-JP" altLang="en-US" dirty="0" smtClean="0"/>
              <a:t>’</a:t>
            </a:r>
            <a:r>
              <a:rPr lang="en-US" altLang="ja-JP" dirty="0" smtClean="0"/>
              <a:t>s report and 30 day notice to file an appeal upon close of the audit (60 days in TEFRA partnerships).  </a:t>
            </a:r>
          </a:p>
          <a:p>
            <a:pPr lvl="1" eaLnBrk="1" hangingPunct="1"/>
            <a:r>
              <a:rPr lang="en-US" dirty="0" smtClean="0"/>
              <a:t>Taxpayer has the option to appeal. </a:t>
            </a:r>
          </a:p>
          <a:p>
            <a:pPr lvl="1" eaLnBrk="1" hangingPunct="1"/>
            <a:r>
              <a:rPr lang="en-US" dirty="0" smtClean="0"/>
              <a:t>If taxpayer does not appeal, the appropriate statutory notice (FPAA in TEFRA partnerships) is issued.</a:t>
            </a:r>
          </a:p>
          <a:p>
            <a:pPr lvl="1" eaLnBrk="1" hangingPunct="1"/>
            <a:r>
              <a:rPr lang="en-US" dirty="0" smtClean="0"/>
              <a:t>The taxpayer can then decide to either pay the tax and seek a refund or file a petition in Tax Court.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7</a:t>
            </a:fld>
            <a:endParaRPr lang="en-US" dirty="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3838632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r>
              <a:rPr lang="en-US" b="1" dirty="0" smtClean="0"/>
              <a:t>Post-audit Appeals</a:t>
            </a:r>
          </a:p>
        </p:txBody>
      </p:sp>
      <p:sp>
        <p:nvSpPr>
          <p:cNvPr id="32771" name="Rectangle 3"/>
          <p:cNvSpPr>
            <a:spLocks noGrp="1" noChangeArrowheads="1"/>
          </p:cNvSpPr>
          <p:nvPr>
            <p:ph sz="quarter" idx="13"/>
          </p:nvPr>
        </p:nvSpPr>
        <p:spPr>
          <a:prstGeom prst="rect">
            <a:avLst/>
          </a:prstGeom>
        </p:spPr>
        <p:txBody>
          <a:bodyPr/>
          <a:lstStyle/>
          <a:p>
            <a:pPr eaLnBrk="1" hangingPunct="1"/>
            <a:r>
              <a:rPr lang="en-US" dirty="0" smtClean="0"/>
              <a:t>Mission of Appeals: </a:t>
            </a:r>
          </a:p>
          <a:p>
            <a:pPr lvl="1" eaLnBrk="1" hangingPunct="1">
              <a:spcBef>
                <a:spcPts val="500"/>
              </a:spcBef>
              <a:spcAft>
                <a:spcPts val="500"/>
              </a:spcAft>
            </a:pPr>
            <a:r>
              <a:rPr lang="ja-JP" altLang="en-US" smtClean="0"/>
              <a:t>“</a:t>
            </a:r>
            <a:r>
              <a:rPr lang="en-US" altLang="ja-JP" dirty="0" smtClean="0"/>
              <a:t>To resolve tax controversies, without litigation, on a basis which is fair and impartial to both the government and the taxpayer, and in a manner that will enhance voluntary compliance and public confidence in the integrity and efficiency of the Service.</a:t>
            </a:r>
            <a:r>
              <a:rPr lang="ja-JP" altLang="en-US" smtClean="0"/>
              <a:t>”</a:t>
            </a:r>
            <a:r>
              <a:rPr lang="en-US" altLang="ja-JP" dirty="0" smtClean="0"/>
              <a:t>  IRS.gov</a:t>
            </a:r>
          </a:p>
          <a:p>
            <a:pPr eaLnBrk="1" hangingPunct="1"/>
            <a:endParaRPr lang="en-US" dirty="0" smtClean="0"/>
          </a:p>
          <a:p>
            <a:pPr eaLnBrk="1" hangingPunct="1"/>
            <a:r>
              <a:rPr lang="en-US" dirty="0" smtClean="0"/>
              <a:t>In most cases, docketed or non-docketed, the taxpayer should utilize Appeals: </a:t>
            </a:r>
          </a:p>
          <a:p>
            <a:pPr lvl="1" eaLnBrk="1" hangingPunct="1"/>
            <a:r>
              <a:rPr lang="en-US" dirty="0" smtClean="0"/>
              <a:t>Appeals provides an opportunity to reach a settlement on the tax liability, settle certain issues, and if nothing else, gather information from the IRS.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8</a:t>
            </a:fld>
            <a:endParaRPr lang="en-US" dirty="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20041551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eaLnBrk="1" hangingPunct="1"/>
            <a:r>
              <a:rPr lang="en-US" b="1" dirty="0" smtClean="0"/>
              <a:t>Pre-docketing Appeals	</a:t>
            </a:r>
          </a:p>
        </p:txBody>
      </p:sp>
      <p:sp>
        <p:nvSpPr>
          <p:cNvPr id="33795" name="Rectangle 3"/>
          <p:cNvSpPr>
            <a:spLocks noGrp="1" noChangeArrowheads="1"/>
          </p:cNvSpPr>
          <p:nvPr>
            <p:ph sz="quarter" idx="13"/>
          </p:nvPr>
        </p:nvSpPr>
        <p:spPr>
          <a:prstGeom prst="rect">
            <a:avLst/>
          </a:prstGeom>
        </p:spPr>
        <p:txBody>
          <a:bodyPr/>
          <a:lstStyle/>
          <a:p>
            <a:pPr eaLnBrk="1" hangingPunct="1"/>
            <a:r>
              <a:rPr lang="en-US" dirty="0" smtClean="0"/>
              <a:t>Benefits of pre-docketed Appeals: </a:t>
            </a:r>
          </a:p>
          <a:p>
            <a:pPr lvl="1" eaLnBrk="1" hangingPunct="1"/>
            <a:r>
              <a:rPr lang="en-US" dirty="0" smtClean="0"/>
              <a:t>Taxpayer can wait to choose the appropriate court, i.e., whether to pay and seek a refund or to petition the Tax Court;</a:t>
            </a:r>
          </a:p>
          <a:p>
            <a:pPr lvl="1" eaLnBrk="1" hangingPunct="1"/>
            <a:r>
              <a:rPr lang="en-US" dirty="0" smtClean="0"/>
              <a:t>Taxpayer has an opportunity to prepare the case before it is filed; </a:t>
            </a:r>
          </a:p>
          <a:p>
            <a:pPr lvl="1" eaLnBrk="1" hangingPunct="1"/>
            <a:r>
              <a:rPr lang="en-US" dirty="0" smtClean="0"/>
              <a:t>Taxpayer can obtain information about the IRS position that he did not obtain from the revenue agent (taxpayer is entitled to information under Freedom of Information Act); and </a:t>
            </a:r>
          </a:p>
          <a:p>
            <a:pPr lvl="1" eaLnBrk="1" hangingPunct="1"/>
            <a:r>
              <a:rPr lang="en-US" dirty="0" smtClean="0"/>
              <a:t>Provides an opportunity to tell the taxpayer</a:t>
            </a:r>
            <a:r>
              <a:rPr lang="ja-JP" altLang="en-US" smtClean="0"/>
              <a:t>’</a:t>
            </a:r>
            <a:r>
              <a:rPr lang="en-US" altLang="ja-JP" dirty="0" smtClean="0"/>
              <a:t>s story. </a:t>
            </a:r>
          </a:p>
          <a:p>
            <a:pPr lvl="1" eaLnBrk="1" hangingPunct="1"/>
            <a:r>
              <a:rPr lang="en-US" dirty="0" smtClean="0"/>
              <a:t>Appeals submissions can be binding.  </a:t>
            </a:r>
          </a:p>
        </p:txBody>
      </p:sp>
      <p:sp>
        <p:nvSpPr>
          <p:cNvPr id="2" name="Slide Number Placeholder 1"/>
          <p:cNvSpPr>
            <a:spLocks noGrp="1"/>
          </p:cNvSpPr>
          <p:nvPr>
            <p:ph type="sldNum" sz="quarter" idx="12"/>
          </p:nvPr>
        </p:nvSpPr>
        <p:spPr/>
        <p:txBody>
          <a:bodyPr/>
          <a:lstStyle/>
          <a:p>
            <a:fld id="{D34DACC3-9742-4940-92E6-4CAB853A3218}" type="slidenum">
              <a:rPr lang="en-US" smtClean="0"/>
              <a:pPr/>
              <a:t>9</a:t>
            </a:fld>
            <a:endParaRPr lang="en-US" dirty="0"/>
          </a:p>
        </p:txBody>
      </p:sp>
      <p:sp>
        <p:nvSpPr>
          <p:cNvPr id="5" name="Footer Placeholder 3"/>
          <p:cNvSpPr>
            <a:spLocks noGrp="1"/>
          </p:cNvSpPr>
          <p:nvPr>
            <p:ph type="ftr" sz="quarter" idx="11"/>
          </p:nvPr>
        </p:nvSpPr>
        <p:spPr>
          <a:xfrm>
            <a:off x="2103120" y="6543925"/>
            <a:ext cx="4937760" cy="138499"/>
          </a:xfrm>
        </p:spPr>
        <p:txBody>
          <a:bodyPr/>
          <a:lstStyle/>
          <a:p>
            <a:r>
              <a:rPr lang="en-US" dirty="0" smtClean="0"/>
              <a:t>Dentons US LLP                                      </a:t>
            </a:r>
            <a:endParaRPr lang="en-US" dirty="0"/>
          </a:p>
        </p:txBody>
      </p:sp>
      <p:sp>
        <p:nvSpPr>
          <p:cNvPr id="6" name="Date Placeholder 2"/>
          <p:cNvSpPr>
            <a:spLocks noGrp="1"/>
          </p:cNvSpPr>
          <p:nvPr>
            <p:ph type="dt" sz="half" idx="10"/>
          </p:nvPr>
        </p:nvSpPr>
        <p:spPr>
          <a:xfrm>
            <a:off x="365759" y="6543925"/>
            <a:ext cx="1600200" cy="138499"/>
          </a:xfrm>
        </p:spPr>
        <p:txBody>
          <a:bodyPr/>
          <a:lstStyle/>
          <a:p>
            <a:r>
              <a:rPr lang="en-US" dirty="0" smtClean="0"/>
              <a:t>March 24, 2011</a:t>
            </a:r>
            <a:endParaRPr lang="en-US" dirty="0"/>
          </a:p>
        </p:txBody>
      </p:sp>
    </p:spTree>
    <p:extLst>
      <p:ext uri="{BB962C8B-B14F-4D97-AF65-F5344CB8AC3E}">
        <p14:creationId xmlns:p14="http://schemas.microsoft.com/office/powerpoint/2010/main" val="2726331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Denton">
      <a:dk1>
        <a:srgbClr val="565A5C"/>
      </a:dk1>
      <a:lt1>
        <a:srgbClr val="6E2D91"/>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9</TotalTime>
  <Words>2002</Words>
  <Application>Microsoft Office PowerPoint</Application>
  <PresentationFormat>On-screen Show (4:3)</PresentationFormat>
  <Paragraphs>350</Paragraphs>
  <Slides>26</Slides>
  <Notes>25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Blank</vt:lpstr>
      <vt:lpstr>Post-Audit  Alternative Dispute Resolution</vt:lpstr>
      <vt:lpstr>Locations</vt:lpstr>
      <vt:lpstr>Offices by list</vt:lpstr>
      <vt:lpstr>Outline of Presentation </vt:lpstr>
      <vt:lpstr>Recent Emphasis on ADR in Tax Cases</vt:lpstr>
      <vt:lpstr>Challenges of ADR</vt:lpstr>
      <vt:lpstr>Post-audit Appeals </vt:lpstr>
      <vt:lpstr>Post-audit Appeals</vt:lpstr>
      <vt:lpstr>Pre-docketing Appeals </vt:lpstr>
      <vt:lpstr>Pre-docketing Appeals </vt:lpstr>
      <vt:lpstr>Post-docketing Appeals</vt:lpstr>
      <vt:lpstr>Cases Involving Tier I or Tier II Issues</vt:lpstr>
      <vt:lpstr>Tier I &amp; Tier II Issues at Appeals</vt:lpstr>
      <vt:lpstr>Technical Guidance Coordinator</vt:lpstr>
      <vt:lpstr>Cases Involving UTP Issues</vt:lpstr>
      <vt:lpstr>Settling a Case at Appeals</vt:lpstr>
      <vt:lpstr>Settling Tier I or Tier II Case at Appeals</vt:lpstr>
      <vt:lpstr>Post-Appeals Mediation</vt:lpstr>
      <vt:lpstr>Post-Appeals Mediation </vt:lpstr>
      <vt:lpstr>Post-Appeals Mediation Availability </vt:lpstr>
      <vt:lpstr>Post-Appeals Mediation Availability </vt:lpstr>
      <vt:lpstr>Post-Appeals Mediation Unavailable </vt:lpstr>
      <vt:lpstr>Outcome of Post-Appeals Mediation</vt:lpstr>
      <vt:lpstr>Binding Arbitration</vt:lpstr>
      <vt:lpstr>Drawbacks of Binding Arbitration</vt:lpstr>
      <vt:lpstr>PowerPoint Presentation</vt:lpstr>
    </vt:vector>
  </TitlesOfParts>
  <Company>Dentons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Dentons</dc:creator>
  <cp:lastModifiedBy>Author</cp:lastModifiedBy>
  <cp:revision>10</cp:revision>
  <cp:lastPrinted>2013-10-11T19:02:04Z</cp:lastPrinted>
  <dcterms:created xsi:type="dcterms:W3CDTF">2013-10-10T16:52:03Z</dcterms:created>
  <dcterms:modified xsi:type="dcterms:W3CDTF">2013-10-11T19:06:03Z</dcterms:modified>
</cp:coreProperties>
</file>