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257" r:id="rId2"/>
    <p:sldId id="269" r:id="rId3"/>
    <p:sldId id="281"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279" r:id="rId47"/>
  </p:sldIdLst>
  <p:sldSz cx="9144000" cy="6858000" type="screen4x3"/>
  <p:notesSz cx="6989763" cy="927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27730"/>
    <a:srgbClr val="EBECED"/>
    <a:srgbClr val="D5D5D5"/>
    <a:srgbClr val="D5D5D2"/>
    <a:srgbClr val="E00371"/>
    <a:srgbClr val="005E82"/>
    <a:srgbClr val="A30B35"/>
    <a:srgbClr val="7C330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9" autoAdjust="0"/>
    <p:restoredTop sz="94660"/>
  </p:normalViewPr>
  <p:slideViewPr>
    <p:cSldViewPr snapToGrid="0">
      <p:cViewPr varScale="1">
        <p:scale>
          <a:sx n="88" d="100"/>
          <a:sy n="88" d="100"/>
        </p:scale>
        <p:origin x="-960" y="-108"/>
      </p:cViewPr>
      <p:guideLst>
        <p:guide orient="horz" pos="2165"/>
        <p:guide pos="2858"/>
      </p:guideLst>
    </p:cSldViewPr>
  </p:slideViewPr>
  <p:notesTextViewPr>
    <p:cViewPr>
      <p:scale>
        <a:sx n="100" d="100"/>
        <a:sy n="100" d="100"/>
      </p:scale>
      <p:origin x="0" y="0"/>
    </p:cViewPr>
  </p:notesTextViewPr>
  <p:sorterViewPr>
    <p:cViewPr>
      <p:scale>
        <a:sx n="100" d="100"/>
        <a:sy n="100" d="100"/>
      </p:scale>
      <p:origin x="0" y="313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9659" cy="46430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8472" y="0"/>
            <a:ext cx="3029659" cy="464308"/>
          </a:xfrm>
          <a:prstGeom prst="rect">
            <a:avLst/>
          </a:prstGeom>
        </p:spPr>
        <p:txBody>
          <a:bodyPr vert="horz" lIns="91440" tIns="45720" rIns="91440" bIns="45720" rtlCol="0"/>
          <a:lstStyle>
            <a:lvl1pPr algn="r">
              <a:defRPr sz="1200"/>
            </a:lvl1pPr>
          </a:lstStyle>
          <a:p>
            <a:fld id="{ADBDCCE7-1767-4054-B6B2-D70711E9DAF8}" type="datetimeFigureOut">
              <a:rPr lang="en-US" smtClean="0"/>
              <a:t>10/11/2013</a:t>
            </a:fld>
            <a:endParaRPr lang="en-US"/>
          </a:p>
        </p:txBody>
      </p:sp>
      <p:sp>
        <p:nvSpPr>
          <p:cNvPr id="4" name="Footer Placeholder 3"/>
          <p:cNvSpPr>
            <a:spLocks noGrp="1"/>
          </p:cNvSpPr>
          <p:nvPr>
            <p:ph type="ftr" sz="quarter" idx="2"/>
          </p:nvPr>
        </p:nvSpPr>
        <p:spPr>
          <a:xfrm>
            <a:off x="0" y="8809973"/>
            <a:ext cx="3029659" cy="4643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8472" y="8809973"/>
            <a:ext cx="3029659" cy="464307"/>
          </a:xfrm>
          <a:prstGeom prst="rect">
            <a:avLst/>
          </a:prstGeom>
        </p:spPr>
        <p:txBody>
          <a:bodyPr vert="horz" lIns="91440" tIns="45720" rIns="91440" bIns="45720" rtlCol="0" anchor="b"/>
          <a:lstStyle>
            <a:lvl1pPr algn="r">
              <a:defRPr sz="1200"/>
            </a:lvl1pPr>
          </a:lstStyle>
          <a:p>
            <a:fld id="{92CFB16F-2780-4738-85F8-6ED3C3571465}" type="slidenum">
              <a:rPr lang="en-US" smtClean="0"/>
              <a:t>‹#›</a:t>
            </a:fld>
            <a:endParaRPr lang="en-US"/>
          </a:p>
        </p:txBody>
      </p:sp>
    </p:spTree>
    <p:extLst>
      <p:ext uri="{BB962C8B-B14F-4D97-AF65-F5344CB8AC3E}">
        <p14:creationId xmlns:p14="http://schemas.microsoft.com/office/powerpoint/2010/main" val="2755460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8897" cy="463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9249" y="0"/>
            <a:ext cx="3028897" cy="463788"/>
          </a:xfrm>
          <a:prstGeom prst="rect">
            <a:avLst/>
          </a:prstGeom>
        </p:spPr>
        <p:txBody>
          <a:bodyPr vert="horz" lIns="91440" tIns="45720" rIns="91440" bIns="45720" rtlCol="0"/>
          <a:lstStyle>
            <a:lvl1pPr algn="r">
              <a:defRPr sz="1200"/>
            </a:lvl1pPr>
          </a:lstStyle>
          <a:p>
            <a:fld id="{D77633BE-0766-4701-97A4-87960AEAA15B}" type="datetimeFigureOut">
              <a:rPr lang="en-US" smtClean="0"/>
              <a:pPr/>
              <a:t>10/11/2013</a:t>
            </a:fld>
            <a:endParaRPr lang="en-US"/>
          </a:p>
        </p:txBody>
      </p:sp>
      <p:sp>
        <p:nvSpPr>
          <p:cNvPr id="4" name="Slide Image Placeholder 3"/>
          <p:cNvSpPr>
            <a:spLocks noGrp="1" noRot="1" noChangeAspect="1"/>
          </p:cNvSpPr>
          <p:nvPr>
            <p:ph type="sldImg" idx="2"/>
          </p:nvPr>
        </p:nvSpPr>
        <p:spPr>
          <a:xfrm>
            <a:off x="1176338" y="695325"/>
            <a:ext cx="4637087" cy="3478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977" y="4405988"/>
            <a:ext cx="5591810" cy="417409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10365"/>
            <a:ext cx="3028897" cy="4637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9249" y="8810365"/>
            <a:ext cx="3028897" cy="463788"/>
          </a:xfrm>
          <a:prstGeom prst="rect">
            <a:avLst/>
          </a:prstGeom>
        </p:spPr>
        <p:txBody>
          <a:bodyPr vert="horz" lIns="91440" tIns="45720" rIns="91440" bIns="45720" rtlCol="0" anchor="b"/>
          <a:lstStyle>
            <a:lvl1pPr algn="r">
              <a:defRPr sz="1200"/>
            </a:lvl1pPr>
          </a:lstStyle>
          <a:p>
            <a:fld id="{A2B71D9D-C59C-46A3-89DC-993D8C59CBB9}" type="slidenum">
              <a:rPr lang="en-US" smtClean="0"/>
              <a:pPr/>
              <a:t>‹#›</a:t>
            </a:fld>
            <a:endParaRPr lang="en-US"/>
          </a:p>
        </p:txBody>
      </p:sp>
    </p:spTree>
    <p:extLst>
      <p:ext uri="{BB962C8B-B14F-4D97-AF65-F5344CB8AC3E}">
        <p14:creationId xmlns:p14="http://schemas.microsoft.com/office/powerpoint/2010/main"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TextEdit="1"/>
          </p:cNvSpPr>
          <p:nvPr>
            <p:ph type="sldImg"/>
          </p:nvPr>
        </p:nvSpPr>
        <p:spPr>
          <a:noFill/>
        </p:spPr>
      </p:sp>
      <p:sp>
        <p:nvSpPr>
          <p:cNvPr id="45058"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TextEdit="1"/>
          </p:cNvSpPr>
          <p:nvPr>
            <p:ph type="sldImg"/>
          </p:nvPr>
        </p:nvSpPr>
        <p:spPr>
          <a:noFill/>
        </p:spPr>
      </p:sp>
      <p:sp>
        <p:nvSpPr>
          <p:cNvPr id="47106" name="Rectangle 3"/>
          <p:cNvSpPr>
            <a:spLocks noGrp="1"/>
          </p:cNvSpPr>
          <p:nvPr>
            <p:ph type="body" idx="1"/>
          </p:nvPr>
        </p:nvSpPr>
        <p:spPr>
          <a:noFill/>
        </p:spPr>
        <p:txBody>
          <a:bodyPr/>
          <a:lstStyle/>
          <a:p>
            <a:pPr>
              <a:buFontTx/>
              <a:buChar char="•"/>
            </a:pPr>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a:noFill/>
        </p:spPr>
      </p:sp>
      <p:sp>
        <p:nvSpPr>
          <p:cNvPr id="49154" name="Rectangle 3"/>
          <p:cNvSpPr>
            <a:spLocks noGrp="1"/>
          </p:cNvSpPr>
          <p:nvPr>
            <p:ph type="body" idx="1"/>
          </p:nvPr>
        </p:nvSpPr>
        <p:spPr>
          <a:noFill/>
        </p:spPr>
        <p:txBody>
          <a:bodyPr/>
          <a:lstStyle/>
          <a:p>
            <a:pPr marL="114300" lvl="1"/>
            <a:endParaRPr lang="en-US" sz="1000" smtClean="0">
              <a:latin typeface="Arial" pitchFamily="34" charset="0"/>
              <a:ea typeface="ＭＳ Ｐゴシック" pitchFamily="34" charset="-128"/>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TextEdit="1"/>
          </p:cNvSpPr>
          <p:nvPr>
            <p:ph type="sldImg"/>
          </p:nvPr>
        </p:nvSpPr>
        <p:spPr>
          <a:noFill/>
        </p:spPr>
      </p:sp>
      <p:sp>
        <p:nvSpPr>
          <p:cNvPr id="51202"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TextEdit="1"/>
          </p:cNvSpPr>
          <p:nvPr>
            <p:ph type="sldImg"/>
          </p:nvPr>
        </p:nvSpPr>
        <p:spPr>
          <a:noFill/>
        </p:spPr>
      </p:sp>
      <p:sp>
        <p:nvSpPr>
          <p:cNvPr id="53250"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TextEdit="1"/>
          </p:cNvSpPr>
          <p:nvPr>
            <p:ph type="sldImg"/>
          </p:nvPr>
        </p:nvSpPr>
        <p:spPr>
          <a:noFill/>
        </p:spPr>
      </p:sp>
      <p:sp>
        <p:nvSpPr>
          <p:cNvPr id="55298"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TextEdit="1"/>
          </p:cNvSpPr>
          <p:nvPr>
            <p:ph type="sldImg"/>
          </p:nvPr>
        </p:nvSpPr>
        <p:spPr>
          <a:noFill/>
        </p:spPr>
      </p:sp>
      <p:sp>
        <p:nvSpPr>
          <p:cNvPr id="5734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TextEdit="1"/>
          </p:cNvSpPr>
          <p:nvPr>
            <p:ph type="sldImg"/>
          </p:nvPr>
        </p:nvSpPr>
        <p:spPr>
          <a:noFill/>
        </p:spPr>
      </p:sp>
      <p:sp>
        <p:nvSpPr>
          <p:cNvPr id="59394"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TextEdit="1"/>
          </p:cNvSpPr>
          <p:nvPr>
            <p:ph type="sldImg"/>
          </p:nvPr>
        </p:nvSpPr>
        <p:spPr>
          <a:noFill/>
        </p:spPr>
      </p:sp>
      <p:sp>
        <p:nvSpPr>
          <p:cNvPr id="61442" name="Rectangle 3"/>
          <p:cNvSpPr>
            <a:spLocks noGrp="1"/>
          </p:cNvSpPr>
          <p:nvPr>
            <p:ph type="body" idx="1"/>
          </p:nvPr>
        </p:nvSpPr>
        <p:spPr>
          <a:noFill/>
        </p:spPr>
        <p:txBody>
          <a:bodyPr/>
          <a:lstStyle/>
          <a:p>
            <a:pPr marL="112713" indent="-112713">
              <a:spcBef>
                <a:spcPts val="600"/>
              </a:spcBef>
              <a:buFontTx/>
              <a:buChar char="•"/>
            </a:pPr>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a:noFill/>
        </p:spPr>
      </p:sp>
      <p:sp>
        <p:nvSpPr>
          <p:cNvPr id="63490" name="Rectangle 3"/>
          <p:cNvSpPr>
            <a:spLocks noGrp="1"/>
          </p:cNvSpPr>
          <p:nvPr>
            <p:ph type="body" idx="1"/>
          </p:nvPr>
        </p:nvSpPr>
        <p:spPr>
          <a:noFill/>
        </p:spPr>
        <p:txBody>
          <a:bodyPr/>
          <a:lstStyle/>
          <a:p>
            <a:pPr>
              <a:buFontTx/>
              <a:buChar char="•"/>
            </a:pPr>
            <a:endParaRPr lang="en-US"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a:noFill/>
        </p:spPr>
      </p:sp>
      <p:sp>
        <p:nvSpPr>
          <p:cNvPr id="65538" name="Rectangle 3"/>
          <p:cNvSpPr>
            <a:spLocks noGrp="1"/>
          </p:cNvSpPr>
          <p:nvPr>
            <p:ph type="body" idx="1"/>
          </p:nvPr>
        </p:nvSpPr>
        <p:spPr>
          <a:noFill/>
        </p:spPr>
        <p:txBody>
          <a:bodyPr/>
          <a:lstStyle/>
          <a:p>
            <a:endParaRPr lang="en-US" b="1"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TextEdit="1"/>
          </p:cNvSpPr>
          <p:nvPr>
            <p:ph type="sldImg"/>
          </p:nvPr>
        </p:nvSpPr>
        <p:spPr>
          <a:noFill/>
        </p:spPr>
      </p:sp>
      <p:sp>
        <p:nvSpPr>
          <p:cNvPr id="6758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TextEdit="1"/>
          </p:cNvSpPr>
          <p:nvPr>
            <p:ph type="sldImg"/>
          </p:nvPr>
        </p:nvSpPr>
        <p:spPr>
          <a:noFill/>
        </p:spPr>
      </p:sp>
      <p:sp>
        <p:nvSpPr>
          <p:cNvPr id="69634"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TextEdit="1"/>
          </p:cNvSpPr>
          <p:nvPr>
            <p:ph type="sldImg"/>
          </p:nvPr>
        </p:nvSpPr>
        <p:spPr>
          <a:noFill/>
        </p:spPr>
      </p:sp>
      <p:sp>
        <p:nvSpPr>
          <p:cNvPr id="71682"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TextEdit="1"/>
          </p:cNvSpPr>
          <p:nvPr>
            <p:ph type="sldImg"/>
          </p:nvPr>
        </p:nvSpPr>
        <p:spPr>
          <a:noFill/>
        </p:spPr>
      </p:sp>
      <p:sp>
        <p:nvSpPr>
          <p:cNvPr id="73730"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Rot="1" noChangeAspect="1" noTextEdit="1"/>
          </p:cNvSpPr>
          <p:nvPr>
            <p:ph type="sldImg"/>
          </p:nvPr>
        </p:nvSpPr>
        <p:spPr>
          <a:noFill/>
        </p:spPr>
      </p:sp>
      <p:sp>
        <p:nvSpPr>
          <p:cNvPr id="75778"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Rot="1" noChangeAspect="1" noTextEdit="1"/>
          </p:cNvSpPr>
          <p:nvPr>
            <p:ph type="sldImg"/>
          </p:nvPr>
        </p:nvSpPr>
        <p:spPr>
          <a:noFill/>
        </p:spPr>
      </p:sp>
      <p:sp>
        <p:nvSpPr>
          <p:cNvPr id="7782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Rot="1" noChangeAspect="1" noTextEdit="1"/>
          </p:cNvSpPr>
          <p:nvPr>
            <p:ph type="sldImg"/>
          </p:nvPr>
        </p:nvSpPr>
        <p:spPr>
          <a:noFill/>
        </p:spPr>
      </p:sp>
      <p:sp>
        <p:nvSpPr>
          <p:cNvPr id="79874"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TextEdit="1"/>
          </p:cNvSpPr>
          <p:nvPr>
            <p:ph type="sldImg"/>
          </p:nvPr>
        </p:nvSpPr>
        <p:spPr>
          <a:noFill/>
        </p:spPr>
      </p:sp>
      <p:sp>
        <p:nvSpPr>
          <p:cNvPr id="81922"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TextEdit="1"/>
          </p:cNvSpPr>
          <p:nvPr>
            <p:ph type="sldImg"/>
          </p:nvPr>
        </p:nvSpPr>
        <p:spPr>
          <a:noFill/>
        </p:spPr>
      </p:sp>
      <p:sp>
        <p:nvSpPr>
          <p:cNvPr id="83970" name="Rectangle 3"/>
          <p:cNvSpPr>
            <a:spLocks noGrp="1"/>
          </p:cNvSpPr>
          <p:nvPr>
            <p:ph type="body" idx="1"/>
          </p:nvPr>
        </p:nvSpPr>
        <p:spPr>
          <a:noFill/>
        </p:spPr>
        <p:txBody>
          <a:bodyPr/>
          <a:lstStyle/>
          <a:p>
            <a:endParaRPr lang="en-US" sz="1000" b="1"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TextEdit="1"/>
          </p:cNvSpPr>
          <p:nvPr>
            <p:ph type="sldImg"/>
          </p:nvPr>
        </p:nvSpPr>
        <p:spPr>
          <a:noFill/>
        </p:spPr>
      </p:sp>
      <p:sp>
        <p:nvSpPr>
          <p:cNvPr id="86018"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TextEdit="1"/>
          </p:cNvSpPr>
          <p:nvPr>
            <p:ph type="sldImg"/>
          </p:nvPr>
        </p:nvSpPr>
        <p:spPr>
          <a:noFill/>
        </p:spPr>
      </p:sp>
      <p:sp>
        <p:nvSpPr>
          <p:cNvPr id="8806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TextEdit="1"/>
          </p:cNvSpPr>
          <p:nvPr>
            <p:ph type="sldImg"/>
          </p:nvPr>
        </p:nvSpPr>
        <p:spPr>
          <a:noFill/>
        </p:spPr>
      </p:sp>
      <p:sp>
        <p:nvSpPr>
          <p:cNvPr id="90114"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Rot="1" noChangeAspect="1" noTextEdit="1"/>
          </p:cNvSpPr>
          <p:nvPr>
            <p:ph type="sldImg"/>
          </p:nvPr>
        </p:nvSpPr>
        <p:spPr>
          <a:noFill/>
        </p:spPr>
      </p:sp>
      <p:sp>
        <p:nvSpPr>
          <p:cNvPr id="92162" name="Rectangle 3"/>
          <p:cNvSpPr>
            <a:spLocks noGrp="1"/>
          </p:cNvSpPr>
          <p:nvPr>
            <p:ph type="body" idx="1"/>
          </p:nvPr>
        </p:nvSpPr>
        <p:spPr>
          <a:noFill/>
        </p:spPr>
        <p:txBody>
          <a:bodyPr/>
          <a:lstStyle/>
          <a:p>
            <a:pPr>
              <a:buFontTx/>
              <a:buChar char="•"/>
            </a:pPr>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TextEdit="1"/>
          </p:cNvSpPr>
          <p:nvPr>
            <p:ph type="sldImg"/>
          </p:nvPr>
        </p:nvSpPr>
        <p:spPr>
          <a:noFill/>
        </p:spPr>
      </p:sp>
      <p:sp>
        <p:nvSpPr>
          <p:cNvPr id="94210"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Rot="1" noChangeAspect="1" noTextEdit="1"/>
          </p:cNvSpPr>
          <p:nvPr>
            <p:ph type="sldImg"/>
          </p:nvPr>
        </p:nvSpPr>
        <p:spPr>
          <a:noFill/>
        </p:spPr>
      </p:sp>
      <p:sp>
        <p:nvSpPr>
          <p:cNvPr id="96258" name="Rectangle 3"/>
          <p:cNvSpPr>
            <a:spLocks noGrp="1"/>
          </p:cNvSpPr>
          <p:nvPr>
            <p:ph type="body" idx="1"/>
          </p:nvPr>
        </p:nvSpPr>
        <p:spPr>
          <a:noFill/>
        </p:spPr>
        <p:txBody>
          <a:bodyPr/>
          <a:lstStyle/>
          <a:p>
            <a:pPr>
              <a:buFontTx/>
              <a:buChar char="•"/>
            </a:pPr>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TextEdit="1"/>
          </p:cNvSpPr>
          <p:nvPr>
            <p:ph type="sldImg"/>
          </p:nvPr>
        </p:nvSpPr>
        <p:spPr>
          <a:noFill/>
        </p:spPr>
      </p:sp>
      <p:sp>
        <p:nvSpPr>
          <p:cNvPr id="98306"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Rot="1" noChangeAspect="1" noTextEdit="1"/>
          </p:cNvSpPr>
          <p:nvPr>
            <p:ph type="sldImg"/>
          </p:nvPr>
        </p:nvSpPr>
        <p:spPr>
          <a:noFill/>
        </p:spPr>
      </p:sp>
      <p:sp>
        <p:nvSpPr>
          <p:cNvPr id="100354"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Rot="1" noChangeAspect="1" noTextEdit="1"/>
          </p:cNvSpPr>
          <p:nvPr>
            <p:ph type="sldImg"/>
          </p:nvPr>
        </p:nvSpPr>
        <p:spPr>
          <a:noFill/>
        </p:spPr>
      </p:sp>
      <p:sp>
        <p:nvSpPr>
          <p:cNvPr id="102402"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TextEdit="1"/>
          </p:cNvSpPr>
          <p:nvPr>
            <p:ph type="sldImg"/>
          </p:nvPr>
        </p:nvSpPr>
        <p:spPr>
          <a:noFill/>
        </p:spPr>
      </p:sp>
      <p:sp>
        <p:nvSpPr>
          <p:cNvPr id="104450"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a:noFill/>
        </p:spPr>
      </p:sp>
      <p:sp>
        <p:nvSpPr>
          <p:cNvPr id="32770"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TextEdit="1"/>
          </p:cNvSpPr>
          <p:nvPr>
            <p:ph type="sldImg"/>
          </p:nvPr>
        </p:nvSpPr>
        <p:spPr>
          <a:noFill/>
        </p:spPr>
      </p:sp>
      <p:sp>
        <p:nvSpPr>
          <p:cNvPr id="106498"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Rot="1" noChangeAspect="1" noTextEdit="1"/>
          </p:cNvSpPr>
          <p:nvPr>
            <p:ph type="sldImg"/>
          </p:nvPr>
        </p:nvSpPr>
        <p:spPr>
          <a:noFill/>
        </p:spPr>
      </p:sp>
      <p:sp>
        <p:nvSpPr>
          <p:cNvPr id="10854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Rot="1" noChangeAspect="1" noTextEdit="1"/>
          </p:cNvSpPr>
          <p:nvPr>
            <p:ph type="sldImg"/>
          </p:nvPr>
        </p:nvSpPr>
        <p:spPr>
          <a:noFill/>
        </p:spPr>
      </p:sp>
      <p:sp>
        <p:nvSpPr>
          <p:cNvPr id="110594" name="Rectangle 3"/>
          <p:cNvSpPr>
            <a:spLocks noGrp="1"/>
          </p:cNvSpPr>
          <p:nvPr>
            <p:ph type="body" idx="1"/>
          </p:nvPr>
        </p:nvSpPr>
        <p:spPr>
          <a:noFill/>
        </p:spPr>
        <p:txBody>
          <a:bodyPr/>
          <a:lstStyle/>
          <a:p>
            <a:pPr>
              <a:spcBef>
                <a:spcPts val="500"/>
              </a:spcBef>
              <a:spcAft>
                <a:spcPts val="500"/>
              </a:spcAft>
              <a:buFontTx/>
              <a:buChar char="•"/>
            </a:pPr>
            <a:endParaRPr lang="en-US" sz="1000" smtClean="0">
              <a:latin typeface="Arial" pitchFamily="34" charset="0"/>
              <a:ea typeface="ＭＳ Ｐゴシック" pitchFamily="34" charset="-128"/>
              <a:cs typeface="Arial"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Rot="1" noChangeAspect="1" noTextEdit="1"/>
          </p:cNvSpPr>
          <p:nvPr>
            <p:ph type="sldImg"/>
          </p:nvPr>
        </p:nvSpPr>
        <p:spPr>
          <a:noFill/>
        </p:spPr>
      </p:sp>
      <p:sp>
        <p:nvSpPr>
          <p:cNvPr id="112642"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Rot="1" noChangeAspect="1" noTextEdit="1"/>
          </p:cNvSpPr>
          <p:nvPr>
            <p:ph type="sldImg"/>
          </p:nvPr>
        </p:nvSpPr>
        <p:spPr>
          <a:noFill/>
        </p:spPr>
      </p:sp>
      <p:sp>
        <p:nvSpPr>
          <p:cNvPr id="114690"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Rot="1" noChangeAspect="1" noTextEdit="1"/>
          </p:cNvSpPr>
          <p:nvPr>
            <p:ph type="sldImg"/>
          </p:nvPr>
        </p:nvSpPr>
        <p:spPr>
          <a:noFill/>
        </p:spPr>
      </p:sp>
      <p:sp>
        <p:nvSpPr>
          <p:cNvPr id="116738" name="Rectangle 3"/>
          <p:cNvSpPr>
            <a:spLocks noGrp="1"/>
          </p:cNvSpPr>
          <p:nvPr>
            <p:ph type="body" idx="1"/>
          </p:nvPr>
        </p:nvSpPr>
        <p:spPr>
          <a:noFill/>
        </p:spPr>
        <p:txBody>
          <a:bodyPr/>
          <a:lstStyle/>
          <a:p>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46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a:noFill/>
        </p:spPr>
      </p:sp>
      <p:sp>
        <p:nvSpPr>
          <p:cNvPr id="34818"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TextEdit="1"/>
          </p:cNvSpPr>
          <p:nvPr>
            <p:ph type="sldImg"/>
          </p:nvPr>
        </p:nvSpPr>
        <p:spPr>
          <a:noFill/>
        </p:spPr>
      </p:sp>
      <p:sp>
        <p:nvSpPr>
          <p:cNvPr id="36866"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TextEdit="1"/>
          </p:cNvSpPr>
          <p:nvPr>
            <p:ph type="sldImg"/>
          </p:nvPr>
        </p:nvSpPr>
        <p:spPr>
          <a:noFill/>
        </p:spPr>
      </p:sp>
      <p:sp>
        <p:nvSpPr>
          <p:cNvPr id="38914" name="Rectangle 3"/>
          <p:cNvSpPr>
            <a:spLocks noGrp="1"/>
          </p:cNvSpPr>
          <p:nvPr>
            <p:ph type="body" idx="1"/>
          </p:nvPr>
        </p:nvSpPr>
        <p:spPr>
          <a:noFill/>
        </p:spPr>
        <p:txBody>
          <a:bodyPr/>
          <a:lstStyle/>
          <a:p>
            <a:pPr marL="228600" indent="-228600"/>
            <a:endParaRPr lang="en-US" sz="1000"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a:noFill/>
        </p:spPr>
      </p:sp>
      <p:sp>
        <p:nvSpPr>
          <p:cNvPr id="40962" name="Rectangle 3"/>
          <p:cNvSpPr>
            <a:spLocks noGrp="1"/>
          </p:cNvSpPr>
          <p:nvPr>
            <p:ph type="body" idx="1"/>
          </p:nvPr>
        </p:nvSpPr>
        <p:spPr>
          <a:noFill/>
        </p:spPr>
        <p:txBody>
          <a:bodyPr/>
          <a:lstStyle/>
          <a:p>
            <a:endParaRPr lang="en-US" smtClean="0">
              <a:latin typeface="Arial" pitchFamily="34" charset="0"/>
              <a:ea typeface="ＭＳ Ｐゴシック" pitchFamily="34" charset="-128"/>
              <a:cs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a:noFill/>
        </p:spPr>
      </p:sp>
      <p:sp>
        <p:nvSpPr>
          <p:cNvPr id="43010" name="Rectangle 3"/>
          <p:cNvSpPr>
            <a:spLocks noGrp="1"/>
          </p:cNvSpPr>
          <p:nvPr>
            <p:ph type="body" idx="1"/>
          </p:nvPr>
        </p:nvSpPr>
        <p:spPr>
          <a:noFill/>
        </p:spPr>
        <p:txBody>
          <a:bodyPr/>
          <a:lstStyle/>
          <a:p>
            <a:endParaRPr lang="en-US" smtClean="0">
              <a:ea typeface="ＭＳ Ｐゴシック" pitchFamily="34" charset="-128"/>
              <a:cs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urple Cover Background ONLY FINAL for PPT.png"/>
          <p:cNvPicPr>
            <a:picLocks/>
          </p:cNvPicPr>
          <p:nvPr userDrawn="1"/>
        </p:nvPicPr>
        <p:blipFill>
          <a:blip r:embed="rId2"/>
          <a:srcRect t="20976" r="16551" b="13945"/>
          <a:stretch>
            <a:fillRect/>
          </a:stretch>
        </p:blipFill>
        <p:spPr>
          <a:xfrm>
            <a:off x="132588" y="132588"/>
            <a:ext cx="8878824" cy="6592824"/>
          </a:xfrm>
          <a:prstGeom prst="rect">
            <a:avLst/>
          </a:prstGeom>
        </p:spPr>
      </p:pic>
      <p:pic>
        <p:nvPicPr>
          <p:cNvPr id="12" name="Picture 11" descr="Dentons_Logo_White_RGB_300.png"/>
          <p:cNvPicPr>
            <a:picLocks noChangeAspect="1"/>
          </p:cNvPicPr>
          <p:nvPr userDrawn="1"/>
        </p:nvPicPr>
        <p:blipFill>
          <a:blip r:embed="rId3"/>
          <a:stretch>
            <a:fillRect/>
          </a:stretch>
        </p:blipFill>
        <p:spPr>
          <a:xfrm>
            <a:off x="7310548" y="443927"/>
            <a:ext cx="1561464" cy="565790"/>
          </a:xfrm>
          <a:prstGeom prst="rect">
            <a:avLst/>
          </a:prstGeom>
        </p:spPr>
      </p:pic>
      <p:sp>
        <p:nvSpPr>
          <p:cNvPr id="2" name="Title 1"/>
          <p:cNvSpPr>
            <a:spLocks noGrp="1"/>
          </p:cNvSpPr>
          <p:nvPr>
            <p:ph type="ctrTitle"/>
          </p:nvPr>
        </p:nvSpPr>
        <p:spPr bwMode="gray">
          <a:xfrm>
            <a:off x="431800" y="2178030"/>
            <a:ext cx="6876200" cy="553998"/>
          </a:xfrm>
        </p:spPr>
        <p:txBody>
          <a:bodyPr wrap="square" lIns="0" tIns="0" rIns="0" bIns="0" anchor="b" anchorCtr="0">
            <a:spAutoFit/>
          </a:bodyPr>
          <a:lstStyle>
            <a:lvl1pPr algn="l">
              <a:lnSpc>
                <a:spcPct val="100000"/>
              </a:lnSpc>
              <a:defRPr sz="3600" b="1">
                <a:solidFill>
                  <a:schemeClr val="bg2"/>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bwMode="gray">
          <a:xfrm>
            <a:off x="431800" y="2788920"/>
            <a:ext cx="6876200" cy="1280160"/>
          </a:xfrm>
        </p:spPr>
        <p:txBody>
          <a:bodyPr wrap="square" lIns="0" tIns="0" rIns="0" bIns="0">
            <a:noAutofit/>
          </a:bodyPr>
          <a:lstStyle>
            <a:lvl1pPr marL="0" indent="0" algn="l">
              <a:lnSpc>
                <a:spcPct val="90000"/>
              </a:lnSpc>
              <a:spcBef>
                <a:spcPts val="0"/>
              </a:spcBef>
              <a:buNone/>
              <a:defRPr sz="3600" b="0">
                <a:solidFill>
                  <a:schemeClr val="bg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a:off x="431800" y="5244575"/>
            <a:ext cx="2133600" cy="161583"/>
          </a:xfrm>
        </p:spPr>
        <p:txBody>
          <a:bodyPr lIns="0" tIns="0" rIns="0" bIns="0" anchor="b" anchorCtr="0">
            <a:spAutoFit/>
          </a:bodyPr>
          <a:lstStyle>
            <a:lvl1pPr>
              <a:defRPr sz="1050" b="1">
                <a:solidFill>
                  <a:schemeClr val="bg2"/>
                </a:solidFill>
                <a:latin typeface="Arial" pitchFamily="34" charset="0"/>
                <a:cs typeface="Arial" pitchFamily="34" charset="0"/>
              </a:defRPr>
            </a:lvl1pPr>
          </a:lstStyle>
          <a:p>
            <a:r>
              <a:rPr lang="en-US" smtClean="0"/>
              <a:t>Month Day Year</a:t>
            </a:r>
            <a:endParaRPr lang="en-US" dirty="0"/>
          </a:p>
        </p:txBody>
      </p:sp>
      <p:sp>
        <p:nvSpPr>
          <p:cNvPr id="5" name="Footer Placeholder 4"/>
          <p:cNvSpPr>
            <a:spLocks noGrp="1"/>
          </p:cNvSpPr>
          <p:nvPr>
            <p:ph type="ftr" sz="quarter" idx="11"/>
          </p:nvPr>
        </p:nvSpPr>
        <p:spPr bwMode="gray">
          <a:xfrm>
            <a:off x="431800" y="533987"/>
            <a:ext cx="2895600" cy="161583"/>
          </a:xfrm>
        </p:spPr>
        <p:txBody>
          <a:bodyPr lIns="0" tIns="0" rIns="0" bIns="0" anchor="t" anchorCtr="0">
            <a:spAutoFit/>
          </a:bodyPr>
          <a:lstStyle>
            <a:lvl1pPr algn="l">
              <a:defRPr sz="1050" b="1">
                <a:solidFill>
                  <a:schemeClr val="bg2"/>
                </a:solidFill>
                <a:latin typeface="Arial" pitchFamily="34" charset="0"/>
                <a:cs typeface="Arial" pitchFamily="34" charset="0"/>
              </a:defRPr>
            </a:lvl1pPr>
          </a:lstStyle>
          <a:p>
            <a:r>
              <a:rPr lang="en-US" smtClean="0"/>
              <a:t>Dentons US LLP                                     Document reference # </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Month Day Year</a:t>
            </a:r>
            <a:endParaRPr lang="en-US"/>
          </a:p>
        </p:txBody>
      </p:sp>
      <p:sp>
        <p:nvSpPr>
          <p:cNvPr id="6" name="Footer Placeholder 5"/>
          <p:cNvSpPr>
            <a:spLocks noGrp="1"/>
          </p:cNvSpPr>
          <p:nvPr>
            <p:ph type="ftr" sz="quarter" idx="11"/>
          </p:nvPr>
        </p:nvSpPr>
        <p:spPr/>
        <p:txBody>
          <a:bodyPr/>
          <a:lstStyle/>
          <a:p>
            <a:r>
              <a:rPr lang="en-US" smtClean="0"/>
              <a:t>Dentons US LLP                                     Document reference # </a:t>
            </a:r>
            <a:endParaRPr lang="en-US"/>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with Gradient Inse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vert="horz" wrap="square" lIns="91440" tIns="91440" rIns="0" bIns="0" rtlCol="0" anchor="t" anchorCtr="0">
            <a:noAutofit/>
          </a:bodyPr>
          <a:lstStyle>
            <a:lvl1pPr>
              <a:defRPr lang="en-US" sz="1800" dirty="0" smtClean="0">
                <a:solidFill>
                  <a:schemeClr val="tx1"/>
                </a:solidFill>
                <a:latin typeface="+mn-lt"/>
                <a:cs typeface="+mn-cs"/>
              </a:defRPr>
            </a:lvl1pPr>
            <a:lvl2pPr>
              <a:defRPr lang="en-US" sz="1800" dirty="0" smtClean="0">
                <a:solidFill>
                  <a:schemeClr val="lt1"/>
                </a:solidFill>
                <a:latin typeface="+mn-lt"/>
                <a:cs typeface="+mn-cs"/>
              </a:defRPr>
            </a:lvl2pPr>
            <a:lvl3pPr>
              <a:defRPr lang="en-US" dirty="0" smtClean="0">
                <a:solidFill>
                  <a:schemeClr val="lt1"/>
                </a:solidFill>
                <a:latin typeface="+mn-lt"/>
                <a:cs typeface="+mn-cs"/>
              </a:defRPr>
            </a:lvl3pPr>
            <a:lvl4pPr>
              <a:defRPr lang="en-US" dirty="0" smtClean="0">
                <a:solidFill>
                  <a:schemeClr val="lt1"/>
                </a:solidFill>
                <a:latin typeface="+mn-lt"/>
                <a:cs typeface="+mn-cs"/>
              </a:defRPr>
            </a:lvl4pPr>
            <a:lvl5pPr>
              <a:defRPr lang="en-US" dirty="0">
                <a:solidFill>
                  <a:schemeClr val="lt1"/>
                </a:solidFill>
                <a:latin typeface="+mn-lt"/>
                <a:cs typeface="+mn-cs"/>
              </a:defRPr>
            </a:lvl5pPr>
          </a:lstStyle>
          <a:p>
            <a:pPr marL="0" lvl="0" indent="0">
              <a:buNone/>
            </a:pPr>
            <a:r>
              <a:rPr lang="en-US" smtClean="0"/>
              <a:t>Click to edit Master text styles</a:t>
            </a:r>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Month Day Year</a:t>
            </a:r>
            <a:endParaRPr lang="en-US"/>
          </a:p>
        </p:txBody>
      </p:sp>
      <p:sp>
        <p:nvSpPr>
          <p:cNvPr id="6" name="Footer Placeholder 5"/>
          <p:cNvSpPr>
            <a:spLocks noGrp="1"/>
          </p:cNvSpPr>
          <p:nvPr>
            <p:ph type="ftr" sz="quarter" idx="11"/>
          </p:nvPr>
        </p:nvSpPr>
        <p:spPr/>
        <p:txBody>
          <a:bodyPr/>
          <a:lstStyle/>
          <a:p>
            <a:r>
              <a:rPr lang="en-US" smtClean="0"/>
              <a:t>Dentons US LLP                                     Document reference # </a:t>
            </a:r>
            <a:endParaRPr lang="en-US"/>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a:p>
        </p:txBody>
      </p:sp>
      <p:sp>
        <p:nvSpPr>
          <p:cNvPr id="9"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487877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68300" y="1371600"/>
            <a:ext cx="4040188"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8300" y="2174875"/>
            <a:ext cx="4040188" cy="3951288"/>
          </a:xfrm>
        </p:spPr>
        <p:txBody>
          <a:bodyPr/>
          <a:lstStyle>
            <a:lvl1pPr>
              <a:defRPr sz="1800"/>
            </a:lvl1pPr>
            <a:lvl2pPr>
              <a:defRPr sz="1600"/>
            </a:lvl2pPr>
            <a:lvl3pPr>
              <a:defRPr sz="1200"/>
            </a:lvl3pPr>
            <a:lvl4pPr>
              <a:defRPr sz="1100"/>
            </a:lvl4pPr>
            <a:lvl5pPr>
              <a:defRPr sz="11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39005" y="1371600"/>
            <a:ext cx="4041775"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39005" y="2174875"/>
            <a:ext cx="4041775" cy="3951288"/>
          </a:xfrm>
        </p:spPr>
        <p:txBody>
          <a:bodyPr/>
          <a:lstStyle>
            <a:lvl1pPr>
              <a:defRPr sz="1800"/>
            </a:lvl1pPr>
            <a:lvl2pPr>
              <a:defRPr sz="1600"/>
            </a:lvl2pPr>
            <a:lvl3pPr>
              <a:defRPr sz="1200"/>
            </a:lvl3pPr>
            <a:lvl4pPr>
              <a:defRPr sz="1100"/>
            </a:lvl4pPr>
            <a:lvl5pPr>
              <a:defRPr sz="105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Month Day Year</a:t>
            </a:r>
            <a:endParaRPr lang="en-US"/>
          </a:p>
        </p:txBody>
      </p:sp>
      <p:sp>
        <p:nvSpPr>
          <p:cNvPr id="8" name="Footer Placeholder 7"/>
          <p:cNvSpPr>
            <a:spLocks noGrp="1"/>
          </p:cNvSpPr>
          <p:nvPr>
            <p:ph type="ftr" sz="quarter" idx="11"/>
          </p:nvPr>
        </p:nvSpPr>
        <p:spPr/>
        <p:txBody>
          <a:bodyPr/>
          <a:lstStyle/>
          <a:p>
            <a:r>
              <a:rPr lang="en-US" smtClean="0"/>
              <a:t>Dentons US LLP                                     Document reference # </a:t>
            </a:r>
            <a:endParaRPr lang="en-US"/>
          </a:p>
        </p:txBody>
      </p:sp>
      <p:sp>
        <p:nvSpPr>
          <p:cNvPr id="9" name="Slide Number Placeholder 8"/>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Month Day Year</a:t>
            </a:r>
            <a:endParaRPr lang="en-US"/>
          </a:p>
        </p:txBody>
      </p:sp>
      <p:sp>
        <p:nvSpPr>
          <p:cNvPr id="4" name="Footer Placeholder 3"/>
          <p:cNvSpPr>
            <a:spLocks noGrp="1"/>
          </p:cNvSpPr>
          <p:nvPr>
            <p:ph type="ftr" sz="quarter" idx="11"/>
          </p:nvPr>
        </p:nvSpPr>
        <p:spPr/>
        <p:txBody>
          <a:bodyPr/>
          <a:lstStyle/>
          <a:p>
            <a:r>
              <a:rPr lang="en-US" smtClean="0"/>
              <a:t>Dentons US LLP                                     Document reference # </a:t>
            </a:r>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Month Day Year</a:t>
            </a:r>
            <a:endParaRPr lang="en-US"/>
          </a:p>
        </p:txBody>
      </p:sp>
      <p:sp>
        <p:nvSpPr>
          <p:cNvPr id="4" name="Footer Placeholder 3"/>
          <p:cNvSpPr>
            <a:spLocks noGrp="1"/>
          </p:cNvSpPr>
          <p:nvPr>
            <p:ph type="ftr" sz="quarter" idx="11"/>
          </p:nvPr>
        </p:nvSpPr>
        <p:spPr/>
        <p:txBody>
          <a:bodyPr/>
          <a:lstStyle/>
          <a:p>
            <a:r>
              <a:rPr lang="en-US" smtClean="0"/>
              <a:t>Dentons US LLP                                     Document reference # </a:t>
            </a:r>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
        <p:nvSpPr>
          <p:cNvPr id="8"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Month Day Year</a:t>
            </a:r>
            <a:endParaRPr lang="en-US"/>
          </a:p>
        </p:txBody>
      </p:sp>
      <p:sp>
        <p:nvSpPr>
          <p:cNvPr id="3" name="Footer Placeholder 2"/>
          <p:cNvSpPr>
            <a:spLocks noGrp="1"/>
          </p:cNvSpPr>
          <p:nvPr>
            <p:ph type="ftr" sz="quarter" idx="11"/>
          </p:nvPr>
        </p:nvSpPr>
        <p:spPr/>
        <p:txBody>
          <a:bodyPr/>
          <a:lstStyle/>
          <a:p>
            <a:r>
              <a:rPr lang="en-US" smtClean="0"/>
              <a:t>Dentons US LLP                                     Document reference # </a:t>
            </a:r>
            <a:endParaRPr lang="en-US"/>
          </a:p>
        </p:txBody>
      </p:sp>
      <p:sp>
        <p:nvSpPr>
          <p:cNvPr id="4" name="Slide Number Placeholder 3"/>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8" name="Content Placeholder 7"/>
          <p:cNvSpPr>
            <a:spLocks noGrp="1"/>
          </p:cNvSpPr>
          <p:nvPr>
            <p:ph sz="quarter" idx="13"/>
          </p:nvPr>
        </p:nvSpPr>
        <p:spPr>
          <a:xfrm>
            <a:off x="36576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0" name="Content Placeholder 9"/>
          <p:cNvSpPr>
            <a:spLocks noGrp="1"/>
          </p:cNvSpPr>
          <p:nvPr>
            <p:ph sz="quarter" idx="14"/>
          </p:nvPr>
        </p:nvSpPr>
        <p:spPr>
          <a:xfrm>
            <a:off x="36830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head + Gradient inse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0" name="Content Placeholder 9"/>
          <p:cNvSpPr>
            <a:spLocks noGrp="1"/>
          </p:cNvSpPr>
          <p:nvPr>
            <p:ph sz="quarter" idx="14"/>
          </p:nvPr>
        </p:nvSpPr>
        <p:spPr>
          <a:xfrm>
            <a:off x="368300" y="1600200"/>
            <a:ext cx="8412480" cy="4572000"/>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lIns="91440" tIns="91440" rtlCol="0" anchor="t" anchorCtr="0"/>
          <a:lstStyle>
            <a:lvl1pPr marL="0" indent="0">
              <a:buNone/>
              <a:defRPr lang="en-US" sz="1800" dirty="0" smtClean="0">
                <a:solidFill>
                  <a:schemeClr val="tx1"/>
                </a:solidFill>
              </a:defRPr>
            </a:lvl1pPr>
            <a:lvl2pPr marL="182880">
              <a:defRPr lang="en-US" sz="1800" dirty="0" smtClean="0"/>
            </a:lvl2pPr>
          </a:lstStyle>
          <a:p>
            <a:pPr marL="0" lvl="0"/>
            <a:r>
              <a:rPr lang="en-US" smtClean="0"/>
              <a:t>Click to edit Master text styles</a:t>
            </a:r>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9123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7"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16" name="Text Placeholder 15"/>
          <p:cNvSpPr>
            <a:spLocks noGrp="1"/>
          </p:cNvSpPr>
          <p:nvPr>
            <p:ph type="body" sz="quarter" idx="15"/>
          </p:nvPr>
        </p:nvSpPr>
        <p:spPr>
          <a:xfrm>
            <a:off x="149088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18" name="Text Placeholder 17"/>
          <p:cNvSpPr>
            <a:spLocks noGrp="1"/>
          </p:cNvSpPr>
          <p:nvPr>
            <p:ph type="body" sz="quarter" idx="16"/>
          </p:nvPr>
        </p:nvSpPr>
        <p:spPr>
          <a:xfrm>
            <a:off x="578573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0" name="Text Placeholder 19"/>
          <p:cNvSpPr>
            <a:spLocks noGrp="1"/>
          </p:cNvSpPr>
          <p:nvPr>
            <p:ph type="body" sz="quarter" idx="17"/>
          </p:nvPr>
        </p:nvSpPr>
        <p:spPr>
          <a:xfrm>
            <a:off x="578573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2" name="Text Placeholder 21"/>
          <p:cNvSpPr>
            <a:spLocks noGrp="1"/>
          </p:cNvSpPr>
          <p:nvPr>
            <p:ph type="body" sz="quarter" idx="18"/>
          </p:nvPr>
        </p:nvSpPr>
        <p:spPr>
          <a:xfrm>
            <a:off x="578573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8" name="Picture Placeholder 27"/>
          <p:cNvSpPr>
            <a:spLocks noGrp="1"/>
          </p:cNvSpPr>
          <p:nvPr>
            <p:ph type="pic" sz="quarter" idx="21"/>
          </p:nvPr>
        </p:nvSpPr>
        <p:spPr>
          <a:xfrm>
            <a:off x="368300" y="28691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0" name="Picture Placeholder 29"/>
          <p:cNvSpPr>
            <a:spLocks noGrp="1"/>
          </p:cNvSpPr>
          <p:nvPr>
            <p:ph type="pic" sz="quarter" idx="22"/>
          </p:nvPr>
        </p:nvSpPr>
        <p:spPr>
          <a:xfrm>
            <a:off x="368300"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2" name="Picture Placeholder 31"/>
          <p:cNvSpPr>
            <a:spLocks noGrp="1"/>
          </p:cNvSpPr>
          <p:nvPr>
            <p:ph type="pic" sz="quarter" idx="23"/>
          </p:nvPr>
        </p:nvSpPr>
        <p:spPr>
          <a:xfrm>
            <a:off x="4680184" y="16017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4" name="Picture Placeholder 33"/>
          <p:cNvSpPr>
            <a:spLocks noGrp="1"/>
          </p:cNvSpPr>
          <p:nvPr>
            <p:ph type="pic" sz="quarter" idx="24"/>
          </p:nvPr>
        </p:nvSpPr>
        <p:spPr>
          <a:xfrm>
            <a:off x="4680184" y="2870616"/>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6" name="Picture Placeholder 35"/>
          <p:cNvSpPr>
            <a:spLocks noGrp="1"/>
          </p:cNvSpPr>
          <p:nvPr>
            <p:ph type="pic" sz="quarter" idx="25"/>
          </p:nvPr>
        </p:nvSpPr>
        <p:spPr>
          <a:xfrm>
            <a:off x="4680184"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8" name="Text Placeholder 37"/>
          <p:cNvSpPr>
            <a:spLocks noGrp="1"/>
          </p:cNvSpPr>
          <p:nvPr>
            <p:ph type="body" sz="quarter" idx="26"/>
          </p:nvPr>
        </p:nvSpPr>
        <p:spPr>
          <a:xfrm>
            <a:off x="149088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200"/>
            </a:lvl4pPr>
            <a:lvl5pPr>
              <a:buNone/>
              <a:defRPr sz="1200"/>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396288" cy="430887"/>
          </a:xfrm>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5" name="Footer Placeholder 4"/>
          <p:cNvSpPr>
            <a:spLocks noGrp="1"/>
          </p:cNvSpPr>
          <p:nvPr>
            <p:ph type="ftr" sz="quarter" idx="11"/>
          </p:nvPr>
        </p:nvSpPr>
        <p:spPr/>
        <p:txBody>
          <a:bodyPr/>
          <a:lstStyle/>
          <a:p>
            <a:r>
              <a:rPr lang="en-US" smtClean="0"/>
              <a:t>Dentons US LLP                                     Document reference # </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8803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1" name="Text Placeholder 20"/>
          <p:cNvSpPr>
            <a:spLocks noGrp="1"/>
          </p:cNvSpPr>
          <p:nvPr>
            <p:ph type="body" sz="quarter" idx="21"/>
          </p:nvPr>
        </p:nvSpPr>
        <p:spPr>
          <a:xfrm>
            <a:off x="368301" y="2817813"/>
            <a:ext cx="4016500" cy="3359787"/>
          </a:xfrm>
        </p:spPr>
        <p:txBody>
          <a:bodyPr/>
          <a:lstStyle>
            <a:lvl1pPr marL="0" indent="0">
              <a:spcBef>
                <a:spcPts val="1200"/>
              </a:spcBef>
              <a:buNone/>
              <a:defRPr sz="1050" b="0">
                <a:solidFill>
                  <a:schemeClr val="tx1"/>
                </a:solidFill>
              </a:defRPr>
            </a:lvl1pPr>
          </a:lstStyle>
          <a:p>
            <a:pPr lvl="0"/>
            <a:r>
              <a:rPr lang="en-US" smtClean="0"/>
              <a:t>Click to edit Master text styles</a:t>
            </a:r>
          </a:p>
        </p:txBody>
      </p:sp>
      <p:sp>
        <p:nvSpPr>
          <p:cNvPr id="24" name="Text Placeholder 23"/>
          <p:cNvSpPr>
            <a:spLocks noGrp="1"/>
          </p:cNvSpPr>
          <p:nvPr>
            <p:ph type="body" sz="quarter" idx="22"/>
          </p:nvPr>
        </p:nvSpPr>
        <p:spPr>
          <a:xfrm>
            <a:off x="4750372" y="2817813"/>
            <a:ext cx="4014216" cy="3315050"/>
          </a:xfrm>
        </p:spPr>
        <p:txBody>
          <a:bodyPr/>
          <a:lstStyle>
            <a:lvl1pPr marL="115888" indent="-115888">
              <a:spcBef>
                <a:spcPts val="600"/>
              </a:spcBef>
              <a:buClr>
                <a:schemeClr val="tx1"/>
              </a:buClr>
              <a:defRPr sz="1050" b="0">
                <a:solidFill>
                  <a:schemeClr val="tx1"/>
                </a:solidFill>
              </a:defRPr>
            </a:lvl1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Divider Page Background ONLY.png"/>
          <p:cNvPicPr>
            <a:picLocks/>
          </p:cNvPicPr>
          <p:nvPr userDrawn="1"/>
        </p:nvPicPr>
        <p:blipFill>
          <a:blip r:embed="rId2"/>
          <a:stretch>
            <a:fillRect/>
          </a:stretch>
        </p:blipFill>
        <p:spPr>
          <a:xfrm>
            <a:off x="132588" y="132588"/>
            <a:ext cx="8878824" cy="6592824"/>
          </a:xfrm>
          <a:prstGeom prst="rect">
            <a:avLst/>
          </a:prstGeom>
        </p:spPr>
      </p:pic>
      <p:sp>
        <p:nvSpPr>
          <p:cNvPr id="3" name="Text Placeholder 2"/>
          <p:cNvSpPr>
            <a:spLocks noGrp="1"/>
          </p:cNvSpPr>
          <p:nvPr>
            <p:ph type="body" idx="1"/>
          </p:nvPr>
        </p:nvSpPr>
        <p:spPr>
          <a:xfrm>
            <a:off x="365760" y="457200"/>
            <a:ext cx="6878232" cy="553998"/>
          </a:xfrm>
        </p:spPr>
        <p:txBody>
          <a:bodyPr wrap="square" lIns="0" tIns="0" rIns="0" bIns="0" anchor="b">
            <a:noAutofit/>
          </a:bodyPr>
          <a:lstStyle>
            <a:lvl1pPr marL="0" indent="0">
              <a:spcBef>
                <a:spcPts val="0"/>
              </a:spcBef>
              <a:buNone/>
              <a:defRPr sz="3600" b="1">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Slide Number Placeholder 5"/>
          <p:cNvSpPr>
            <a:spLocks noGrp="1"/>
          </p:cNvSpPr>
          <p:nvPr>
            <p:ph type="sldNum" sz="quarter" idx="4"/>
          </p:nvPr>
        </p:nvSpPr>
        <p:spPr>
          <a:xfrm>
            <a:off x="7636943" y="647077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11" name="Picture 10" descr="Dentons_Logo_Purple_RGB_300.png"/>
          <p:cNvPicPr>
            <a:picLocks noChangeAspect="1"/>
          </p:cNvPicPr>
          <p:nvPr userDrawn="1"/>
        </p:nvPicPr>
        <p:blipFill>
          <a:blip r:embed="rId3"/>
          <a:stretch>
            <a:fillRect/>
          </a:stretch>
        </p:blipFill>
        <p:spPr>
          <a:xfrm>
            <a:off x="7902727" y="6358290"/>
            <a:ext cx="1003098" cy="363468"/>
          </a:xfrm>
          <a:prstGeom prst="rect">
            <a:avLst/>
          </a:prstGeom>
        </p:spPr>
      </p:pic>
      <p:sp>
        <p:nvSpPr>
          <p:cNvPr id="12" name="Date Placeholder 3"/>
          <p:cNvSpPr>
            <a:spLocks noGrp="1"/>
          </p:cNvSpPr>
          <p:nvPr>
            <p:ph type="dt" sz="half" idx="2"/>
          </p:nvPr>
        </p:nvSpPr>
        <p:spPr>
          <a:xfrm>
            <a:off x="365760" y="6470775"/>
            <a:ext cx="863219"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smtClean="0"/>
              <a:t>Month Day Year</a:t>
            </a:r>
            <a:endParaRPr lang="en-US" dirty="0"/>
          </a:p>
        </p:txBody>
      </p:sp>
      <p:sp>
        <p:nvSpPr>
          <p:cNvPr id="18" name="Title 17"/>
          <p:cNvSpPr>
            <a:spLocks noGrp="1"/>
          </p:cNvSpPr>
          <p:nvPr>
            <p:ph type="title"/>
          </p:nvPr>
        </p:nvSpPr>
        <p:spPr>
          <a:xfrm>
            <a:off x="365760" y="1005840"/>
            <a:ext cx="6875462" cy="1280160"/>
          </a:xfrm>
        </p:spPr>
        <p:txBody>
          <a:bodyPr lIns="0" tIns="0" rIns="0" bIns="0" anchor="t" anchorCtr="0">
            <a:noAutofit/>
          </a:bodyPr>
          <a:lstStyle>
            <a:lvl1pPr algn="l">
              <a:lnSpc>
                <a:spcPct val="90000"/>
              </a:lnSpc>
              <a:defRPr sz="3600" b="0">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21" name="Footer Placeholder 4"/>
          <p:cNvSpPr>
            <a:spLocks noGrp="1"/>
          </p:cNvSpPr>
          <p:nvPr>
            <p:ph type="ftr" sz="quarter" idx="3"/>
          </p:nvPr>
        </p:nvSpPr>
        <p:spPr>
          <a:xfrm>
            <a:off x="2103120" y="647077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smtClean="0"/>
              <a:t>Dentons US LLP                                     Document reference # </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5760" y="365760"/>
            <a:ext cx="6878232" cy="553998"/>
          </a:xfrm>
        </p:spPr>
        <p:txBody>
          <a:bodyPr wrap="square" lIns="0" tIns="0" rIns="0" bIns="0" anchor="b">
            <a:spAutoFit/>
          </a:bodyPr>
          <a:lstStyle>
            <a:lvl1pPr marL="0" indent="0">
              <a:spcBef>
                <a:spcPts val="0"/>
              </a:spcBef>
              <a:buNone/>
              <a:defRPr sz="3600" b="0">
                <a:solidFill>
                  <a:schemeClr val="accent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17" name="Text Placeholder 16"/>
          <p:cNvSpPr>
            <a:spLocks noGrp="1"/>
          </p:cNvSpPr>
          <p:nvPr>
            <p:ph type="body" sz="quarter" idx="10"/>
          </p:nvPr>
        </p:nvSpPr>
        <p:spPr>
          <a:xfrm>
            <a:off x="368299" y="2103120"/>
            <a:ext cx="4114800" cy="1263949"/>
          </a:xfrm>
        </p:spPr>
        <p:txBody>
          <a:bodyPr anchor="t" anchorCtr="0">
            <a:noAutofit/>
          </a:bodyPr>
          <a:lstStyle>
            <a:lvl1pPr marL="0" indent="9525">
              <a:lnSpc>
                <a:spcPts val="2000"/>
              </a:lnSpc>
              <a:spcBef>
                <a:spcPts val="0"/>
              </a:spcBef>
              <a:buNone/>
              <a:defRPr sz="1800">
                <a:solidFill>
                  <a:schemeClr val="tx1"/>
                </a:solidFill>
              </a:defRPr>
            </a:lvl1pPr>
            <a:lvl2pPr marL="0" indent="9525">
              <a:lnSpc>
                <a:spcPts val="2000"/>
              </a:lnSpc>
              <a:spcBef>
                <a:spcPts val="600"/>
              </a:spcBef>
              <a:buNone/>
              <a:defRPr sz="1800">
                <a:solidFill>
                  <a:schemeClr val="tx1"/>
                </a:solidFill>
              </a:defRPr>
            </a:lvl2pPr>
            <a:lvl3pPr marL="0" indent="9525">
              <a:buNone/>
              <a:defRPr>
                <a:solidFill>
                  <a:schemeClr val="tx1"/>
                </a:solidFill>
              </a:defRPr>
            </a:lvl3pPr>
            <a:lvl4pPr marL="0" indent="9525">
              <a:buNone/>
              <a:defRPr>
                <a:solidFill>
                  <a:schemeClr val="tx1"/>
                </a:solidFill>
              </a:defRPr>
            </a:lvl4pPr>
            <a:lvl5pPr marL="0" indent="9525">
              <a:buNone/>
              <a:defRPr>
                <a:solidFill>
                  <a:schemeClr val="tx1"/>
                </a:solidFill>
              </a:defRPr>
            </a:lvl5pPr>
          </a:lstStyle>
          <a:p>
            <a:pPr lvl="0"/>
            <a:r>
              <a:rPr lang="en-US" smtClean="0"/>
              <a:t>Click to edit Master text styles</a:t>
            </a:r>
          </a:p>
          <a:p>
            <a:pPr lvl="1"/>
            <a:r>
              <a:rPr lang="en-US" smtClean="0"/>
              <a:t>Second level</a:t>
            </a:r>
          </a:p>
        </p:txBody>
      </p:sp>
      <p:sp>
        <p:nvSpPr>
          <p:cNvPr id="20" name="Text Placeholder 19"/>
          <p:cNvSpPr>
            <a:spLocks noGrp="1"/>
          </p:cNvSpPr>
          <p:nvPr>
            <p:ph type="body" sz="quarter" idx="11"/>
          </p:nvPr>
        </p:nvSpPr>
        <p:spPr>
          <a:xfrm>
            <a:off x="368300" y="5486400"/>
            <a:ext cx="8412480" cy="965703"/>
          </a:xfrm>
        </p:spPr>
        <p:txBody>
          <a:bodyPr anchor="b" anchorCtr="0">
            <a:noAutofit/>
          </a:bodyPr>
          <a:lstStyle>
            <a:lvl1pPr marL="0" indent="0">
              <a:buNone/>
              <a:defRPr sz="600">
                <a:solidFill>
                  <a:schemeClr val="tx1"/>
                </a:solidFill>
              </a:defRPr>
            </a:lvl1pPr>
            <a:lvl2pPr marL="0" indent="0">
              <a:buNone/>
              <a:defRPr sz="600">
                <a:solidFill>
                  <a:schemeClr val="tx1"/>
                </a:solidFill>
              </a:defRPr>
            </a:lvl2pPr>
          </a:lstStyle>
          <a:p>
            <a:pPr lvl="0"/>
            <a:r>
              <a:rPr lang="en-US" smtClean="0"/>
              <a:t>Click to edit Master text styles</a:t>
            </a:r>
          </a:p>
          <a:p>
            <a:pPr lvl="1"/>
            <a:r>
              <a:rPr lang="en-US" smtClean="0"/>
              <a:t>Second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6371540"/>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bwMode="gray">
          <a:xfrm>
            <a:off x="2103120" y="654392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smtClean="0"/>
              <a:t>Dentons US LLP                                     Document reference # </a:t>
            </a:r>
            <a:endParaRPr lang="en-US" dirty="0"/>
          </a:p>
        </p:txBody>
      </p:sp>
      <p:sp>
        <p:nvSpPr>
          <p:cNvPr id="6" name="Slide Number Placeholder 5"/>
          <p:cNvSpPr>
            <a:spLocks noGrp="1"/>
          </p:cNvSpPr>
          <p:nvPr>
            <p:ph type="sldNum" sz="quarter" idx="4"/>
          </p:nvPr>
        </p:nvSpPr>
        <p:spPr bwMode="gray">
          <a:xfrm>
            <a:off x="7167043" y="6543925"/>
            <a:ext cx="685800"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7"/>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59" y="6543925"/>
            <a:ext cx="160020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smtClean="0"/>
              <a:t>Month Day Year</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5" r:id="rId4"/>
    <p:sldLayoutId id="2147483661" r:id="rId5"/>
    <p:sldLayoutId id="2147483658" r:id="rId6"/>
    <p:sldLayoutId id="2147483659" r:id="rId7"/>
    <p:sldLayoutId id="2147483651" r:id="rId8"/>
    <p:sldLayoutId id="2147483664" r:id="rId9"/>
    <p:sldLayoutId id="2147483652" r:id="rId10"/>
    <p:sldLayoutId id="2147483666" r:id="rId11"/>
    <p:sldLayoutId id="2147483653" r:id="rId12"/>
    <p:sldLayoutId id="2147483654" r:id="rId13"/>
    <p:sldLayoutId id="2147483660" r:id="rId14"/>
    <p:sldLayoutId id="2147483655" r:id="rId15"/>
  </p:sldLayoutIdLst>
  <p:timing>
    <p:tnLst>
      <p:par>
        <p:cTn id="1" dur="indefinite" restart="never" nodeType="tmRoot"/>
      </p:par>
    </p:tnLst>
  </p:timing>
  <p:hf hdr="0" ftr="0" dt="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chemeClr val="tx1"/>
          </a:solidFill>
          <a:latin typeface="Arial" pitchFamily="34" charset="0"/>
          <a:ea typeface="+mn-ea"/>
          <a:cs typeface="Arial" pitchFamily="34" charset="0"/>
        </a:defRPr>
      </a:lvl1pPr>
      <a:lvl2pPr marL="365760" indent="-179388" algn="l" defTabSz="457200" rtl="0" eaLnBrk="1" latinLnBrk="0" hangingPunct="1">
        <a:spcBef>
          <a:spcPts val="600"/>
        </a:spcBef>
        <a:buClr>
          <a:schemeClr val="bg1"/>
        </a:buClr>
        <a:buFont typeface="Arial" pitchFamily="34" charset="0"/>
        <a:buChar char="•"/>
        <a:defRPr sz="18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International Reporting: </a:t>
            </a:r>
            <a:br>
              <a:rPr lang="en-US" dirty="0"/>
            </a:br>
            <a:r>
              <a:rPr lang="en-US" dirty="0"/>
              <a:t>Schedule </a:t>
            </a:r>
            <a:r>
              <a:rPr lang="en-US" dirty="0" err="1"/>
              <a:t>UTP</a:t>
            </a:r>
            <a:r>
              <a:rPr lang="en-US" dirty="0"/>
              <a:t>, </a:t>
            </a:r>
            <a:r>
              <a:rPr lang="en-US" dirty="0" err="1"/>
              <a:t>FBAR</a:t>
            </a:r>
            <a:r>
              <a:rPr lang="en-US" dirty="0"/>
              <a:t>, &amp; </a:t>
            </a:r>
            <a:r>
              <a:rPr lang="en-US" dirty="0" err="1"/>
              <a:t>FATCA</a:t>
            </a:r>
            <a:endParaRPr lang="en-US" dirty="0"/>
          </a:p>
        </p:txBody>
      </p:sp>
      <p:sp>
        <p:nvSpPr>
          <p:cNvPr id="9" name="Subtitle 8"/>
          <p:cNvSpPr>
            <a:spLocks noGrp="1"/>
          </p:cNvSpPr>
          <p:nvPr>
            <p:ph type="subTitle" idx="1"/>
          </p:nvPr>
        </p:nvSpPr>
        <p:spPr>
          <a:xfrm>
            <a:off x="431800" y="2995753"/>
            <a:ext cx="6876200" cy="1608909"/>
          </a:xfrm>
        </p:spPr>
        <p:txBody>
          <a:bodyPr/>
          <a:lstStyle/>
          <a:p>
            <a:pPr marL="304800" indent="-304800" defTabSz="914400">
              <a:lnSpc>
                <a:spcPts val="2300"/>
              </a:lnSpc>
              <a:spcAft>
                <a:spcPts val="700"/>
              </a:spcAft>
              <a:defRPr/>
            </a:pPr>
            <a:r>
              <a:rPr lang="en-US" sz="3200" dirty="0">
                <a:latin typeface="Arial" charset="0"/>
                <a:ea typeface="ＭＳ Ｐゴシック" charset="0"/>
                <a:cs typeface="ＭＳ Ｐゴシック" charset="0"/>
              </a:rPr>
              <a:t>57th Texas CPA Tax Institute </a:t>
            </a:r>
          </a:p>
          <a:p>
            <a:pPr marL="304800" indent="-304800" defTabSz="914400">
              <a:lnSpc>
                <a:spcPts val="2300"/>
              </a:lnSpc>
              <a:spcAft>
                <a:spcPts val="700"/>
              </a:spcAft>
              <a:defRPr/>
            </a:pPr>
            <a:r>
              <a:rPr lang="en-US" sz="3200" dirty="0">
                <a:latin typeface="Arial" charset="0"/>
                <a:ea typeface="ＭＳ Ｐゴシック" charset="0"/>
                <a:cs typeface="ＭＳ Ｐゴシック" charset="0"/>
              </a:rPr>
              <a:t>November 15-16, 2010</a:t>
            </a:r>
          </a:p>
          <a:p>
            <a:pPr marL="304800" indent="-304800" defTabSz="914400">
              <a:lnSpc>
                <a:spcPts val="2300"/>
              </a:lnSpc>
              <a:spcAft>
                <a:spcPts val="700"/>
              </a:spcAft>
              <a:defRPr/>
            </a:pPr>
            <a:r>
              <a:rPr lang="en-US" sz="3200" dirty="0">
                <a:latin typeface="Arial" charset="0"/>
                <a:ea typeface="ＭＳ Ｐゴシック" charset="0"/>
                <a:cs typeface="ＭＳ Ｐゴシック" charset="0"/>
              </a:rPr>
              <a:t>Richardson &amp; San Antonio, Texas</a:t>
            </a:r>
            <a:endParaRPr lang="en-US" sz="3200" dirty="0"/>
          </a:p>
        </p:txBody>
      </p:sp>
      <p:sp>
        <p:nvSpPr>
          <p:cNvPr id="7" name="Rectangle 8"/>
          <p:cNvSpPr txBox="1">
            <a:spLocks noChangeArrowheads="1"/>
          </p:cNvSpPr>
          <p:nvPr/>
        </p:nvSpPr>
        <p:spPr bwMode="gray">
          <a:xfrm>
            <a:off x="434658" y="5472113"/>
            <a:ext cx="5254625" cy="317500"/>
          </a:xfrm>
          <a:prstGeom prst="rect">
            <a:avLst/>
          </a:prstGeom>
          <a:noFill/>
          <a:extLs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rtlCol="0">
            <a:noAutofit/>
          </a:bodyPr>
          <a:lstStyle>
            <a:lvl1pPr marL="0" indent="0" algn="l" defTabSz="457200" rtl="0" eaLnBrk="1" latinLnBrk="0" hangingPunct="1">
              <a:lnSpc>
                <a:spcPct val="90000"/>
              </a:lnSpc>
              <a:spcBef>
                <a:spcPts val="0"/>
              </a:spcBef>
              <a:buClr>
                <a:schemeClr val="accent1"/>
              </a:buClr>
              <a:buFont typeface="Arial"/>
              <a:buNone/>
              <a:defRPr sz="3600" b="0" kern="1200">
                <a:solidFill>
                  <a:schemeClr val="bg2"/>
                </a:solidFill>
                <a:latin typeface="Arial" pitchFamily="34" charset="0"/>
                <a:ea typeface="+mn-ea"/>
                <a:cs typeface="Arial" pitchFamily="34" charset="0"/>
              </a:defRPr>
            </a:lvl1pPr>
            <a:lvl2pPr marL="457200" indent="0" algn="ctr"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ctr" defTabSz="457200" rtl="0" eaLnBrk="1" latinLnBrk="0" hangingPunct="1">
              <a:spcBef>
                <a:spcPts val="4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3pPr>
            <a:lvl4pPr marL="1371600" indent="0" algn="ctr" defTabSz="457200" rtl="0" eaLnBrk="1" latinLnBrk="0" hangingPunct="1">
              <a:spcBef>
                <a:spcPts val="300"/>
              </a:spcBef>
              <a:buClr>
                <a:schemeClr val="tx1"/>
              </a:buClr>
              <a:buFont typeface="Arial" pitchFamily="34" charset="0"/>
              <a:buNone/>
              <a:defRPr sz="1200" kern="1200">
                <a:solidFill>
                  <a:schemeClr val="tx1">
                    <a:tint val="75000"/>
                  </a:schemeClr>
                </a:solidFill>
                <a:latin typeface="Arial" pitchFamily="34" charset="0"/>
                <a:ea typeface="+mn-ea"/>
                <a:cs typeface="Arial" pitchFamily="34" charset="0"/>
              </a:defRPr>
            </a:lvl4pPr>
            <a:lvl5pPr marL="1828800" indent="0" algn="ctr" defTabSz="457200" rtl="0" eaLnBrk="1" latinLnBrk="0" hangingPunct="1">
              <a:spcBef>
                <a:spcPts val="300"/>
              </a:spcBef>
              <a:buClr>
                <a:schemeClr val="tx1"/>
              </a:buClr>
              <a:buFont typeface="Arial" pitchFamily="34" charset="0"/>
              <a:buNone/>
              <a:defRPr sz="1200" kern="1200">
                <a:solidFill>
                  <a:schemeClr val="tx1">
                    <a:tint val="75000"/>
                  </a:schemeClr>
                </a:solidFill>
                <a:latin typeface="Arial" pitchFamily="34" charset="0"/>
                <a:ea typeface="+mn-ea"/>
                <a:cs typeface="Arial" pitchFamily="34" charset="0"/>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200" b="1" dirty="0" smtClean="0"/>
              <a:t>Presentation by: </a:t>
            </a:r>
          </a:p>
          <a:p>
            <a:r>
              <a:rPr lang="en-US" sz="1200" dirty="0" smtClean="0"/>
              <a:t>Todd Welty, Partner, Dentons, Dallas</a:t>
            </a:r>
          </a:p>
          <a:p>
            <a:r>
              <a:rPr lang="en-US" sz="1200" dirty="0" smtClean="0"/>
              <a:t>todd.welty@denonts.com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5"/>
          <p:cNvSpPr>
            <a:spLocks noGrp="1" noChangeArrowheads="1"/>
          </p:cNvSpPr>
          <p:nvPr>
            <p:ph type="title"/>
          </p:nvPr>
        </p:nvSpPr>
        <p:spPr/>
        <p:txBody>
          <a:bodyPr lIns="91440" tIns="45720" bIns="45720" anchor="ctr"/>
          <a:lstStyle/>
          <a:p>
            <a:pPr defTabSz="914400" eaLnBrk="1" hangingPunct="1"/>
            <a:r>
              <a:rPr lang="en-US" b="1" smtClean="0"/>
              <a:t>Corporations Required to File</a:t>
            </a:r>
            <a:endParaRPr lang="en-US" i="1" smtClean="0"/>
          </a:p>
        </p:txBody>
      </p:sp>
      <p:sp>
        <p:nvSpPr>
          <p:cNvPr id="34819" name="Rectangle 6"/>
          <p:cNvSpPr>
            <a:spLocks noGrp="1" noChangeArrowheads="1"/>
          </p:cNvSpPr>
          <p:nvPr>
            <p:ph sz="quarter" idx="13"/>
          </p:nvPr>
        </p:nvSpPr>
        <p:spPr/>
        <p:txBody>
          <a:bodyPr/>
          <a:lstStyle/>
          <a:p>
            <a:pPr marL="285750" indent="-285750" eaLnBrk="1" hangingPunct="1"/>
            <a:r>
              <a:rPr lang="en-US" smtClean="0"/>
              <a:t>Originally, </a:t>
            </a:r>
            <a:r>
              <a:rPr lang="ja-JP" altLang="en-US" smtClean="0"/>
              <a:t>“</a:t>
            </a:r>
            <a:r>
              <a:rPr lang="en-US" altLang="ja-JP" smtClean="0"/>
              <a:t>certain corporations</a:t>
            </a:r>
            <a:r>
              <a:rPr lang="ja-JP" altLang="en-US" smtClean="0"/>
              <a:t>”</a:t>
            </a:r>
            <a:r>
              <a:rPr lang="en-US" altLang="ja-JP" smtClean="0"/>
              <a:t> meant those with assets in excess of $10 million had to file beginning with 2010 tax years</a:t>
            </a:r>
          </a:p>
          <a:p>
            <a:pPr marL="285750" indent="-285750" eaLnBrk="1" hangingPunct="1"/>
            <a:r>
              <a:rPr lang="en-US" smtClean="0"/>
              <a:t>IRS phased-in implementation: </a:t>
            </a:r>
          </a:p>
          <a:p>
            <a:pPr marL="742950" lvl="1" indent="-285750" eaLnBrk="1" hangingPunct="1"/>
            <a:r>
              <a:rPr lang="en-US" smtClean="0"/>
              <a:t>2010: Corporations with assets in excess of $100 million </a:t>
            </a:r>
          </a:p>
          <a:p>
            <a:pPr marL="742950" lvl="1" indent="-285750" eaLnBrk="1" hangingPunct="1"/>
            <a:r>
              <a:rPr lang="en-US" smtClean="0"/>
              <a:t>2012: Corporations with assets in excess of $50 million</a:t>
            </a:r>
          </a:p>
          <a:p>
            <a:pPr marL="742950" lvl="1" indent="-285750" eaLnBrk="1" hangingPunct="1"/>
            <a:r>
              <a:rPr lang="en-US" smtClean="0"/>
              <a:t>2014: Corporations with assets in excess of $10 million</a:t>
            </a:r>
          </a:p>
          <a:p>
            <a:pPr marL="285750" indent="-285750" eaLnBrk="1" hangingPunct="1"/>
            <a:r>
              <a:rPr lang="en-US" smtClean="0"/>
              <a:t>Asset threshold test includes world-wide income.  </a:t>
            </a:r>
          </a:p>
          <a:p>
            <a:pPr marL="285750" indent="-285750" eaLnBrk="1" hangingPunct="1"/>
            <a:r>
              <a:rPr lang="en-US" smtClean="0"/>
              <a:t>An affiliated group of corporations filing a consolidated return will file for the group and need not identify the member of the group to which the position relates.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10</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83874279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b="1" smtClean="0"/>
              <a:t>IRS Original Proposal</a:t>
            </a:r>
          </a:p>
        </p:txBody>
      </p:sp>
      <p:sp>
        <p:nvSpPr>
          <p:cNvPr id="35843" name="Rectangle 3"/>
          <p:cNvSpPr>
            <a:spLocks noGrp="1" noChangeArrowheads="1"/>
          </p:cNvSpPr>
          <p:nvPr>
            <p:ph sz="quarter" idx="13"/>
          </p:nvPr>
        </p:nvSpPr>
        <p:spPr>
          <a:prstGeom prst="rect">
            <a:avLst/>
          </a:prstGeom>
        </p:spPr>
        <p:txBody>
          <a:bodyPr/>
          <a:lstStyle/>
          <a:p>
            <a:pPr marL="304800" indent="-304800" eaLnBrk="1" hangingPunct="1">
              <a:buFont typeface="Wingdings" charset="0"/>
              <a:buNone/>
              <a:defRPr/>
            </a:pPr>
            <a:r>
              <a:rPr lang="en-US" dirty="0"/>
              <a:t>Originally proposed more burdensome requirements: </a:t>
            </a:r>
          </a:p>
          <a:p>
            <a:pPr eaLnBrk="1" hangingPunct="1">
              <a:buFont typeface="Arial" panose="020B0604020202020204" pitchFamily="34" charset="0"/>
              <a:buChar char="•"/>
              <a:defRPr/>
            </a:pPr>
            <a:r>
              <a:rPr lang="en-US" dirty="0"/>
              <a:t>Concise description also required:</a:t>
            </a:r>
          </a:p>
          <a:p>
            <a:pPr marL="908050" lvl="1" indent="-304800" eaLnBrk="1" hangingPunct="1">
              <a:buFont typeface="Arial" charset="0"/>
              <a:buNone/>
              <a:defRPr/>
            </a:pPr>
            <a:r>
              <a:rPr lang="en-US" dirty="0"/>
              <a:t>1)  statement that the position involves an item of income, gain, loss, deduction, or credit against tax; </a:t>
            </a:r>
          </a:p>
          <a:p>
            <a:pPr marL="908050" lvl="1" indent="-304800" eaLnBrk="1" hangingPunct="1">
              <a:buFont typeface="Arial" charset="0"/>
              <a:buNone/>
              <a:defRPr/>
            </a:pPr>
            <a:r>
              <a:rPr lang="en-US" dirty="0"/>
              <a:t>2) statement whether the position involves a determination of the value of any property or right, or a computation of basis, &amp; </a:t>
            </a:r>
          </a:p>
          <a:p>
            <a:pPr marL="908050" lvl="1" indent="-304800" eaLnBrk="1" hangingPunct="1">
              <a:buFont typeface="Arial" charset="0"/>
              <a:buAutoNum type="arabicParenR" startAt="3"/>
              <a:defRPr/>
            </a:pPr>
            <a:r>
              <a:rPr lang="en-US" dirty="0"/>
              <a:t>rationale for the position and the reasons for determining the position is uncertain.</a:t>
            </a:r>
          </a:p>
          <a:p>
            <a:pPr eaLnBrk="1" hangingPunct="1">
              <a:buFont typeface="Arial" panose="020B0604020202020204" pitchFamily="34" charset="0"/>
              <a:buChar char="•"/>
              <a:defRPr/>
            </a:pPr>
            <a:r>
              <a:rPr lang="en-US" dirty="0"/>
              <a:t>Calculation of the maximum tax amount for which the taxpayer could be liable if the position were challenged.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11</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4109004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eaLnBrk="1" hangingPunct="1"/>
            <a:r>
              <a:rPr lang="en-US" b="1" dirty="0" smtClean="0"/>
              <a:t>Comments Received</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12</a:t>
            </a:fld>
            <a:endParaRPr lang="en-US"/>
          </a:p>
        </p:txBody>
      </p:sp>
      <p:sp>
        <p:nvSpPr>
          <p:cNvPr id="36867" name="Rectangle 3"/>
          <p:cNvSpPr>
            <a:spLocks noGrp="1" noChangeArrowheads="1"/>
          </p:cNvSpPr>
          <p:nvPr>
            <p:ph sz="quarter" idx="13"/>
          </p:nvPr>
        </p:nvSpPr>
        <p:spPr>
          <a:prstGeom prst="rect">
            <a:avLst/>
          </a:prstGeom>
        </p:spPr>
        <p:txBody>
          <a:bodyPr/>
          <a:lstStyle/>
          <a:p>
            <a:pPr eaLnBrk="1" hangingPunct="1">
              <a:buFont typeface="Arial" panose="020B0604020202020204" pitchFamily="34" charset="0"/>
              <a:buChar char="•"/>
              <a:defRPr/>
            </a:pPr>
            <a:r>
              <a:rPr lang="en-US" dirty="0"/>
              <a:t>IRS requested and received numerous comments to the proposed Form:</a:t>
            </a:r>
          </a:p>
          <a:p>
            <a:pPr lvl="1" eaLnBrk="1" hangingPunct="1">
              <a:buFont typeface="Arial" charset="0"/>
              <a:buChar char="–"/>
              <a:defRPr/>
            </a:pPr>
            <a:r>
              <a:rPr lang="en-US" dirty="0"/>
              <a:t>Criticized the uncertainly surrounding the adequacy of the concise statement, </a:t>
            </a:r>
          </a:p>
          <a:p>
            <a:pPr lvl="1" eaLnBrk="1" hangingPunct="1">
              <a:buFont typeface="Arial" charset="0"/>
              <a:buChar char="–"/>
              <a:defRPr/>
            </a:pPr>
            <a:r>
              <a:rPr lang="en-US" dirty="0"/>
              <a:t>Requested the Service reduce the level of detail required, </a:t>
            </a:r>
          </a:p>
          <a:p>
            <a:pPr lvl="1" eaLnBrk="1" hangingPunct="1">
              <a:buFont typeface="Arial" charset="0"/>
              <a:buChar char="–"/>
              <a:defRPr/>
            </a:pPr>
            <a:r>
              <a:rPr lang="en-US" dirty="0"/>
              <a:t>Opposed the additional requirements to the concise description </a:t>
            </a:r>
          </a:p>
          <a:p>
            <a:pPr lvl="2" eaLnBrk="1" hangingPunct="1">
              <a:defRPr/>
            </a:pPr>
            <a:r>
              <a:rPr lang="en-US" dirty="0"/>
              <a:t>Privilege issues</a:t>
            </a:r>
          </a:p>
          <a:p>
            <a:pPr lvl="2" eaLnBrk="1" hangingPunct="1">
              <a:defRPr/>
            </a:pPr>
            <a:r>
              <a:rPr lang="en-US" dirty="0"/>
              <a:t>Greater burden than an audit</a:t>
            </a:r>
          </a:p>
          <a:p>
            <a:pPr lvl="1" eaLnBrk="1" hangingPunct="1">
              <a:buFont typeface="Arial" charset="0"/>
              <a:buChar char="–"/>
              <a:defRPr/>
            </a:pPr>
            <a:r>
              <a:rPr lang="en-US" dirty="0"/>
              <a:t>Recommended statement regarding penalties,</a:t>
            </a:r>
          </a:p>
          <a:p>
            <a:pPr lvl="1" eaLnBrk="1" hangingPunct="1">
              <a:buFont typeface="Arial" charset="0"/>
              <a:buChar char="–"/>
              <a:defRPr/>
            </a:pPr>
            <a:r>
              <a:rPr lang="en-US" dirty="0"/>
              <a:t>Requested the Service exclude certain types of tax positions,</a:t>
            </a:r>
          </a:p>
          <a:p>
            <a:pPr lvl="1" eaLnBrk="1" hangingPunct="1">
              <a:buFont typeface="Arial" charset="0"/>
              <a:buChar char="–"/>
              <a:defRPr/>
            </a:pPr>
            <a:r>
              <a:rPr lang="en-US" dirty="0"/>
              <a:t>Requested the Service eliminate expectation to litigate requirement.</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824804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Final Schedule UTP</a:t>
            </a:r>
            <a:r>
              <a:rPr lang="en-US" sz="3600" dirty="0"/>
              <a:t/>
            </a:r>
            <a:br>
              <a:rPr lang="en-US" sz="36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13</a:t>
            </a:fld>
            <a:endParaRPr lang="en-US"/>
          </a:p>
        </p:txBody>
      </p:sp>
      <p:sp>
        <p:nvSpPr>
          <p:cNvPr id="37891" name="Rectangle 3"/>
          <p:cNvSpPr>
            <a:spLocks noGrp="1" noChangeArrowheads="1"/>
          </p:cNvSpPr>
          <p:nvPr>
            <p:ph sz="quarter" idx="14"/>
          </p:nvPr>
        </p:nvSpPr>
        <p:spPr>
          <a:prstGeom prst="rect">
            <a:avLst/>
          </a:prstGeom>
        </p:spPr>
        <p:txBody>
          <a:bodyPr/>
          <a:lstStyle/>
          <a:p>
            <a:pPr eaLnBrk="1" hangingPunct="1"/>
            <a:r>
              <a:rPr lang="en-US" dirty="0" smtClean="0"/>
              <a:t>The </a:t>
            </a:r>
            <a:r>
              <a:rPr lang="ja-JP" altLang="en-US" dirty="0" smtClean="0"/>
              <a:t>“</a:t>
            </a:r>
            <a:r>
              <a:rPr lang="en-US" altLang="ja-JP" dirty="0" smtClean="0"/>
              <a:t>concise description of each uncertain tax position</a:t>
            </a:r>
            <a:r>
              <a:rPr lang="ja-JP" altLang="en-US" dirty="0" smtClean="0"/>
              <a:t>”</a:t>
            </a:r>
            <a:r>
              <a:rPr lang="en-US" altLang="ja-JP" dirty="0" smtClean="0"/>
              <a:t> must include:</a:t>
            </a:r>
          </a:p>
          <a:p>
            <a:pPr marL="452438" lvl="1" eaLnBrk="1" hangingPunct="1">
              <a:buFont typeface="Arial" panose="020B0604020202020204" pitchFamily="34" charset="0"/>
              <a:buChar char="̶"/>
            </a:pPr>
            <a:r>
              <a:rPr lang="en-US" dirty="0" smtClean="0"/>
              <a:t>a </a:t>
            </a:r>
            <a:r>
              <a:rPr lang="en-US" dirty="0"/>
              <a:t>description</a:t>
            </a:r>
            <a:r>
              <a:rPr lang="en-US" dirty="0" smtClean="0"/>
              <a:t> of the relevant facts affecting the tax treatment of the position and </a:t>
            </a:r>
          </a:p>
          <a:p>
            <a:pPr marL="457200" lvl="1" indent="-184150">
              <a:buFont typeface="Arial" panose="020B0604020202020204" pitchFamily="34" charset="0"/>
              <a:buChar char="̶"/>
            </a:pPr>
            <a:r>
              <a:rPr lang="en-US" dirty="0" smtClean="0"/>
              <a:t>information that reasonably can be expected to apprise the IRS of </a:t>
            </a:r>
          </a:p>
          <a:p>
            <a:pPr marL="635000" lvl="2" indent="-182563" eaLnBrk="1" hangingPunct="1"/>
            <a:r>
              <a:rPr lang="en-US" dirty="0" smtClean="0"/>
              <a:t>the identity of the tax position and </a:t>
            </a:r>
          </a:p>
          <a:p>
            <a:pPr marL="635000" lvl="2" indent="-182563" eaLnBrk="1" hangingPunct="1"/>
            <a:r>
              <a:rPr lang="en-US" dirty="0" smtClean="0"/>
              <a:t>the nature of the issue.</a:t>
            </a:r>
          </a:p>
        </p:txBody>
      </p:sp>
      <p:sp>
        <p:nvSpPr>
          <p:cNvPr id="6" name="Text Placeholder 5"/>
          <p:cNvSpPr>
            <a:spLocks noGrp="1"/>
          </p:cNvSpPr>
          <p:nvPr>
            <p:ph type="body" sz="quarter" idx="15"/>
          </p:nvPr>
        </p:nvSpPr>
        <p:spPr/>
        <p:txBody>
          <a:bodyPr/>
          <a:lstStyle/>
          <a:p>
            <a:r>
              <a:rPr lang="ja-JP" altLang="en-US" sz="2400" dirty="0"/>
              <a:t>“</a:t>
            </a:r>
            <a:r>
              <a:rPr lang="en-US" altLang="ja-JP" sz="2400" dirty="0"/>
              <a:t>Concise Description</a:t>
            </a:r>
            <a:r>
              <a:rPr lang="ja-JP" altLang="en-US" sz="2400" dirty="0"/>
              <a:t>”</a:t>
            </a:r>
            <a:r>
              <a:rPr lang="en-US" altLang="ja-JP" sz="2400" dirty="0"/>
              <a:t> Requirement</a:t>
            </a:r>
            <a:endParaRPr lang="en-US" sz="2400" dirty="0"/>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365400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br>
              <a:rPr lang="en-US"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14</a:t>
            </a:fld>
            <a:endParaRPr lang="en-US"/>
          </a:p>
        </p:txBody>
      </p:sp>
      <p:sp>
        <p:nvSpPr>
          <p:cNvPr id="38915" name="Rectangle 3"/>
          <p:cNvSpPr>
            <a:spLocks noGrp="1" noChangeArrowheads="1"/>
          </p:cNvSpPr>
          <p:nvPr>
            <p:ph sz="quarter" idx="14"/>
          </p:nvPr>
        </p:nvSpPr>
        <p:spPr>
          <a:prstGeom prst="rect">
            <a:avLst/>
          </a:prstGeom>
        </p:spPr>
        <p:txBody>
          <a:bodyPr/>
          <a:lstStyle/>
          <a:p>
            <a:pPr eaLnBrk="1" hangingPunct="1"/>
            <a:r>
              <a:rPr lang="ja-JP" altLang="en-US" dirty="0" smtClean="0"/>
              <a:t>“</a:t>
            </a:r>
            <a:r>
              <a:rPr lang="en-US" altLang="ja-JP" dirty="0" smtClean="0"/>
              <a:t>In most cases, the description should not exceed a few sentences.</a:t>
            </a:r>
            <a:r>
              <a:rPr lang="ja-JP" altLang="en-US" dirty="0" smtClean="0"/>
              <a:t>”</a:t>
            </a:r>
            <a:r>
              <a:rPr lang="en-US" altLang="ja-JP" dirty="0" smtClean="0"/>
              <a:t> </a:t>
            </a:r>
          </a:p>
          <a:p>
            <a:pPr eaLnBrk="1" hangingPunct="1"/>
            <a:r>
              <a:rPr lang="en-US" dirty="0" smtClean="0"/>
              <a:t> A statement that the concise description is </a:t>
            </a:r>
            <a:r>
              <a:rPr lang="ja-JP" altLang="en-US" dirty="0" smtClean="0"/>
              <a:t>“</a:t>
            </a:r>
            <a:r>
              <a:rPr lang="en-US" altLang="ja-JP" dirty="0" smtClean="0"/>
              <a:t>available upon request</a:t>
            </a:r>
            <a:r>
              <a:rPr lang="ja-JP" altLang="en-US" dirty="0" smtClean="0"/>
              <a:t>”</a:t>
            </a:r>
            <a:r>
              <a:rPr lang="en-US" altLang="ja-JP" dirty="0" smtClean="0"/>
              <a:t> is inadequate.</a:t>
            </a:r>
          </a:p>
          <a:p>
            <a:pPr eaLnBrk="1" hangingPunct="1"/>
            <a:r>
              <a:rPr lang="en-US" dirty="0" smtClean="0"/>
              <a:t>Need not include </a:t>
            </a:r>
            <a:r>
              <a:rPr lang="ja-JP" altLang="en-US" dirty="0" smtClean="0"/>
              <a:t>“</a:t>
            </a:r>
            <a:r>
              <a:rPr lang="en-US" altLang="ja-JP" dirty="0" smtClean="0"/>
              <a:t>an assessment of the hazards of the tax position or an analysis of the support for or against the tax position.</a:t>
            </a:r>
            <a:r>
              <a:rPr lang="ja-JP" altLang="en-US" dirty="0" smtClean="0"/>
              <a:t>”</a:t>
            </a:r>
            <a:endParaRPr lang="en-US" altLang="ja-JP" dirty="0" smtClean="0"/>
          </a:p>
          <a:p>
            <a:pPr eaLnBrk="1" hangingPunct="1"/>
            <a:r>
              <a:rPr lang="en-US" dirty="0" smtClean="0"/>
              <a:t>Did not incorporate the rationale or the nature of the uncertainly requirements originally proposed. </a:t>
            </a:r>
            <a:endParaRPr lang="en-US" dirty="0" smtClean="0">
              <a:hlinkClick r:id="" action="ppaction://noaction"/>
            </a:endParaRPr>
          </a:p>
        </p:txBody>
      </p:sp>
      <p:sp>
        <p:nvSpPr>
          <p:cNvPr id="4" name="Text Placeholder 3"/>
          <p:cNvSpPr>
            <a:spLocks noGrp="1"/>
          </p:cNvSpPr>
          <p:nvPr>
            <p:ph type="body" sz="quarter" idx="15"/>
          </p:nvPr>
        </p:nvSpPr>
        <p:spPr/>
        <p:txBody>
          <a:bodyPr/>
          <a:lstStyle/>
          <a:p>
            <a:r>
              <a:rPr lang="ja-JP" altLang="en-US" sz="2400" dirty="0"/>
              <a:t>“</a:t>
            </a:r>
            <a:r>
              <a:rPr lang="en-US" altLang="ja-JP" sz="2400" dirty="0"/>
              <a:t>Concise Description</a:t>
            </a:r>
            <a:r>
              <a:rPr lang="ja-JP" altLang="en-US" sz="2400" dirty="0"/>
              <a:t>”</a:t>
            </a:r>
            <a:r>
              <a:rPr lang="en-US" altLang="ja-JP" sz="2400" dirty="0"/>
              <a:t> Requirement, cont. </a:t>
            </a:r>
            <a:endParaRPr lang="en-US" sz="2400" dirty="0"/>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63336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br>
              <a:rPr lang="en-US" dirty="0"/>
            </a:br>
            <a:endParaRPr lang="en-US"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15</a:t>
            </a:fld>
            <a:endParaRPr lang="en-US"/>
          </a:p>
        </p:txBody>
      </p:sp>
      <p:sp>
        <p:nvSpPr>
          <p:cNvPr id="39939" name="Rectangle 3"/>
          <p:cNvSpPr>
            <a:spLocks noGrp="1" noChangeArrowheads="1"/>
          </p:cNvSpPr>
          <p:nvPr>
            <p:ph sz="quarter" idx="14"/>
          </p:nvPr>
        </p:nvSpPr>
        <p:spPr>
          <a:prstGeom prst="rect">
            <a:avLst/>
          </a:prstGeom>
        </p:spPr>
        <p:txBody>
          <a:bodyPr/>
          <a:lstStyle/>
          <a:p>
            <a:pPr eaLnBrk="1" hangingPunct="1"/>
            <a:r>
              <a:rPr lang="en-US" dirty="0" smtClean="0"/>
              <a:t>The Service provided three sample concise descriptions and accompanying hypothetical facts in the Schedule Instructions.  </a:t>
            </a:r>
          </a:p>
          <a:p>
            <a:pPr eaLnBrk="1" hangingPunct="1"/>
            <a:r>
              <a:rPr lang="en-US" dirty="0" smtClean="0"/>
              <a:t>One or two sentences describe the transaction and another states the issue.</a:t>
            </a:r>
          </a:p>
          <a:p>
            <a:pPr eaLnBrk="1" hangingPunct="1"/>
            <a:r>
              <a:rPr lang="en-US" dirty="0" smtClean="0"/>
              <a:t>Final Examples contain less detail than those originally proposed.</a:t>
            </a:r>
          </a:p>
          <a:p>
            <a:pPr eaLnBrk="1" hangingPunct="1"/>
            <a:r>
              <a:rPr lang="en-US" dirty="0" smtClean="0"/>
              <a:t>Example #11 of the Final Instructions provides:  </a:t>
            </a:r>
          </a:p>
          <a:p>
            <a:pPr marL="511175" lvl="1" indent="-228600" eaLnBrk="1" hangingPunct="1">
              <a:buFont typeface="Arial" panose="020B0604020202020204" pitchFamily="34" charset="0"/>
              <a:buChar char="̶"/>
            </a:pPr>
            <a:r>
              <a:rPr lang="ja-JP" altLang="en-US" dirty="0" smtClean="0"/>
              <a:t>“</a:t>
            </a:r>
            <a:r>
              <a:rPr lang="en-US" altLang="ja-JP" dirty="0" smtClean="0"/>
              <a:t>The corporation is a member of Venture LLC, which is treated as a U.S. partnership for tax purposes.  The corporation received a cash distribution during the year from Venture LLC. The issue is the potential application of section 707(a)(2) to </a:t>
            </a:r>
            <a:r>
              <a:rPr lang="en-US" altLang="ja-JP" dirty="0" err="1" smtClean="0"/>
              <a:t>recharacterize</a:t>
            </a:r>
            <a:r>
              <a:rPr lang="en-US" altLang="ja-JP" dirty="0" smtClean="0"/>
              <a:t> the distribution as a sale of a portion of the corporation</a:t>
            </a:r>
            <a:r>
              <a:rPr lang="ja-JP" altLang="en-US" dirty="0" smtClean="0"/>
              <a:t>’</a:t>
            </a:r>
            <a:r>
              <a:rPr lang="en-US" altLang="ja-JP" dirty="0" smtClean="0"/>
              <a:t>s Venture LLC interest.</a:t>
            </a:r>
            <a:r>
              <a:rPr lang="ja-JP" altLang="en-US" dirty="0" smtClean="0"/>
              <a:t>”</a:t>
            </a:r>
            <a:endParaRPr lang="en-US" dirty="0" smtClean="0"/>
          </a:p>
        </p:txBody>
      </p:sp>
      <p:sp>
        <p:nvSpPr>
          <p:cNvPr id="4" name="Text Placeholder 3"/>
          <p:cNvSpPr>
            <a:spLocks noGrp="1"/>
          </p:cNvSpPr>
          <p:nvPr>
            <p:ph type="body" sz="quarter" idx="15"/>
          </p:nvPr>
        </p:nvSpPr>
        <p:spPr/>
        <p:txBody>
          <a:bodyPr/>
          <a:lstStyle/>
          <a:p>
            <a:r>
              <a:rPr lang="en-US" sz="2400" dirty="0"/>
              <a:t>Sample Concise Descriptions</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741903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br>
              <a:rPr lang="en-US"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16</a:t>
            </a:fld>
            <a:endParaRPr lang="en-US"/>
          </a:p>
        </p:txBody>
      </p:sp>
      <p:sp>
        <p:nvSpPr>
          <p:cNvPr id="40963" name="Rectangle 3"/>
          <p:cNvSpPr>
            <a:spLocks noGrp="1" noChangeArrowheads="1"/>
          </p:cNvSpPr>
          <p:nvPr>
            <p:ph sz="quarter" idx="14"/>
          </p:nvPr>
        </p:nvSpPr>
        <p:spPr>
          <a:prstGeom prst="rect">
            <a:avLst/>
          </a:prstGeom>
        </p:spPr>
        <p:txBody>
          <a:bodyPr/>
          <a:lstStyle/>
          <a:p>
            <a:pPr eaLnBrk="1" hangingPunct="1"/>
            <a:r>
              <a:rPr lang="en-US" dirty="0" smtClean="0"/>
              <a:t>The Final Schedule dropped the reporting of administrative practice tax positions. </a:t>
            </a:r>
          </a:p>
          <a:p>
            <a:pPr eaLnBrk="1" hangingPunct="1"/>
            <a:r>
              <a:rPr lang="en-US" dirty="0" smtClean="0"/>
              <a:t>This required the corporation to report tax positions for which no reserve was recorded because the corporation determined it was the Service</a:t>
            </a:r>
            <a:r>
              <a:rPr lang="ja-JP" altLang="en-US" dirty="0" smtClean="0"/>
              <a:t>’</a:t>
            </a:r>
            <a:r>
              <a:rPr lang="en-US" altLang="ja-JP" dirty="0" smtClean="0"/>
              <a:t>s administrative practice not to raise the issue in examination.</a:t>
            </a:r>
          </a:p>
          <a:p>
            <a:pPr eaLnBrk="1" hangingPunct="1"/>
            <a:r>
              <a:rPr lang="en-US" dirty="0" smtClean="0"/>
              <a:t>Concerns about the administration of this requirement outweighed the value of the information. </a:t>
            </a:r>
          </a:p>
          <a:p>
            <a:pPr eaLnBrk="1" hangingPunct="1"/>
            <a:r>
              <a:rPr lang="en-US" dirty="0" smtClean="0"/>
              <a:t>Service is exploring other ways to assess the impact of these tax positions on overall tax compliance. </a:t>
            </a:r>
          </a:p>
        </p:txBody>
      </p:sp>
      <p:sp>
        <p:nvSpPr>
          <p:cNvPr id="4" name="Text Placeholder 3"/>
          <p:cNvSpPr>
            <a:spLocks noGrp="1"/>
          </p:cNvSpPr>
          <p:nvPr>
            <p:ph type="body" sz="quarter" idx="15"/>
          </p:nvPr>
        </p:nvSpPr>
        <p:spPr/>
        <p:txBody>
          <a:bodyPr/>
          <a:lstStyle/>
          <a:p>
            <a:r>
              <a:rPr lang="en-US" sz="2400" dirty="0"/>
              <a:t>Administrative Tax Positions</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2576537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r>
              <a:rPr lang="en-US" sz="2800" dirty="0"/>
              <a:t/>
            </a:r>
            <a:br>
              <a:rPr lang="en-US" sz="28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17</a:t>
            </a:fld>
            <a:endParaRPr lang="en-US"/>
          </a:p>
        </p:txBody>
      </p:sp>
      <p:sp>
        <p:nvSpPr>
          <p:cNvPr id="41987" name="Rectangle 3"/>
          <p:cNvSpPr>
            <a:spLocks noGrp="1" noChangeArrowheads="1"/>
          </p:cNvSpPr>
          <p:nvPr>
            <p:ph sz="quarter" idx="14"/>
          </p:nvPr>
        </p:nvSpPr>
        <p:spPr>
          <a:prstGeom prst="rect">
            <a:avLst/>
          </a:prstGeom>
        </p:spPr>
        <p:txBody>
          <a:bodyPr/>
          <a:lstStyle/>
          <a:p>
            <a:pPr eaLnBrk="1" hangingPunct="1">
              <a:buFont typeface="Arial" panose="020B0604020202020204" pitchFamily="34" charset="0"/>
              <a:buChar char="•"/>
              <a:defRPr/>
            </a:pPr>
            <a:r>
              <a:rPr lang="en-US" dirty="0"/>
              <a:t>The Final Schedule dropped the maximum tax adjustment for each position listed.  </a:t>
            </a:r>
          </a:p>
          <a:p>
            <a:pPr eaLnBrk="1" hangingPunct="1">
              <a:buFont typeface="Arial" panose="020B0604020202020204" pitchFamily="34" charset="0"/>
              <a:buChar char="•"/>
              <a:defRPr/>
            </a:pPr>
            <a:r>
              <a:rPr lang="en-US" dirty="0"/>
              <a:t>The calculation was replaced with a ranking requirement:</a:t>
            </a:r>
          </a:p>
          <a:p>
            <a:pPr lvl="1" eaLnBrk="1" hangingPunct="1">
              <a:buFont typeface="Arial" charset="0"/>
              <a:buChar char="–"/>
              <a:defRPr/>
            </a:pPr>
            <a:r>
              <a:rPr lang="en-US" dirty="0"/>
              <a:t>Taxpayers must rank the positions in the order based on the tax reserve. </a:t>
            </a:r>
          </a:p>
          <a:p>
            <a:pPr lvl="1" eaLnBrk="1" hangingPunct="1">
              <a:buFont typeface="Arial" charset="0"/>
              <a:buChar char="–"/>
              <a:defRPr/>
            </a:pPr>
            <a:r>
              <a:rPr lang="en-US" dirty="0"/>
              <a:t>Does not require disclosure of the actual amounts of the tax reserve.</a:t>
            </a:r>
          </a:p>
        </p:txBody>
      </p:sp>
      <p:sp>
        <p:nvSpPr>
          <p:cNvPr id="4" name="Text Placeholder 3"/>
          <p:cNvSpPr>
            <a:spLocks noGrp="1"/>
          </p:cNvSpPr>
          <p:nvPr>
            <p:ph type="body" sz="quarter" idx="15"/>
          </p:nvPr>
        </p:nvSpPr>
        <p:spPr/>
        <p:txBody>
          <a:bodyPr/>
          <a:lstStyle/>
          <a:p>
            <a:r>
              <a:rPr lang="en-US" sz="2400" dirty="0"/>
              <a:t>Ranking Requirement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5934669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Final Schedule UTP</a:t>
            </a:r>
            <a:br>
              <a:rPr lang="en-US" dirty="0" smtClean="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18</a:t>
            </a:fld>
            <a:endParaRPr lang="en-US"/>
          </a:p>
        </p:txBody>
      </p:sp>
      <p:sp>
        <p:nvSpPr>
          <p:cNvPr id="43011" name="Rectangle 6"/>
          <p:cNvSpPr>
            <a:spLocks noGrp="1" noChangeArrowheads="1"/>
          </p:cNvSpPr>
          <p:nvPr>
            <p:ph sz="quarter" idx="14"/>
          </p:nvPr>
        </p:nvSpPr>
        <p:spPr/>
        <p:txBody>
          <a:bodyPr/>
          <a:lstStyle/>
          <a:p>
            <a:pPr eaLnBrk="1" hangingPunct="1">
              <a:spcBef>
                <a:spcPts val="600"/>
              </a:spcBef>
              <a:buFont typeface="Arial" panose="020B0604020202020204" pitchFamily="34" charset="0"/>
              <a:buChar char="•"/>
              <a:defRPr/>
            </a:pPr>
            <a:r>
              <a:rPr lang="en-US" dirty="0"/>
              <a:t>No specific instructions regarding penalties.</a:t>
            </a:r>
          </a:p>
          <a:p>
            <a:pPr eaLnBrk="1" hangingPunct="1">
              <a:spcBef>
                <a:spcPts val="600"/>
              </a:spcBef>
              <a:buFont typeface="Arial" panose="020B0604020202020204" pitchFamily="34" charset="0"/>
              <a:buChar char="•"/>
              <a:defRPr/>
            </a:pPr>
            <a:r>
              <a:rPr lang="en-US" dirty="0"/>
              <a:t>Possibility of opening an examination or making another type of taxpayer contact. </a:t>
            </a:r>
          </a:p>
          <a:p>
            <a:pPr eaLnBrk="1" hangingPunct="1">
              <a:spcBef>
                <a:spcPts val="600"/>
              </a:spcBef>
              <a:buFont typeface="Arial" panose="020B0604020202020204" pitchFamily="34" charset="0"/>
              <a:buChar char="•"/>
              <a:defRPr/>
            </a:pPr>
            <a:r>
              <a:rPr lang="en-US" dirty="0"/>
              <a:t>IRS is reviewing the potential applicability of penalties for failing to file.</a:t>
            </a:r>
          </a:p>
          <a:p>
            <a:pPr eaLnBrk="1" hangingPunct="1">
              <a:spcBef>
                <a:spcPts val="600"/>
              </a:spcBef>
              <a:buFont typeface="Arial" panose="020B0604020202020204" pitchFamily="34" charset="0"/>
              <a:buChar char="•"/>
              <a:defRPr/>
            </a:pPr>
            <a:r>
              <a:rPr lang="en-US" dirty="0"/>
              <a:t>Possible legislation to impose a specific penalty for failure to file or disclose.  </a:t>
            </a:r>
          </a:p>
        </p:txBody>
      </p:sp>
      <p:sp>
        <p:nvSpPr>
          <p:cNvPr id="4" name="Text Placeholder 3"/>
          <p:cNvSpPr>
            <a:spLocks noGrp="1"/>
          </p:cNvSpPr>
          <p:nvPr>
            <p:ph type="body" sz="quarter" idx="15"/>
          </p:nvPr>
        </p:nvSpPr>
        <p:spPr/>
        <p:txBody>
          <a:bodyPr/>
          <a:lstStyle/>
          <a:p>
            <a:r>
              <a:rPr lang="en-US" sz="2400" dirty="0"/>
              <a:t>Ranking Requirement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55912357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br>
              <a:rPr lang="en-US"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19</a:t>
            </a:fld>
            <a:endParaRPr lang="en-US"/>
          </a:p>
        </p:txBody>
      </p:sp>
      <p:sp>
        <p:nvSpPr>
          <p:cNvPr id="44035" name="Rectangle 6"/>
          <p:cNvSpPr>
            <a:spLocks noGrp="1" noChangeArrowheads="1"/>
          </p:cNvSpPr>
          <p:nvPr>
            <p:ph sz="quarter" idx="14"/>
          </p:nvPr>
        </p:nvSpPr>
        <p:spPr/>
        <p:txBody>
          <a:bodyPr/>
          <a:lstStyle/>
          <a:p>
            <a:pPr eaLnBrk="1" hangingPunct="1">
              <a:spcBef>
                <a:spcPts val="1200"/>
              </a:spcBef>
              <a:buFont typeface="Arial" panose="020B0604020202020204" pitchFamily="34" charset="0"/>
              <a:buChar char="•"/>
              <a:defRPr/>
            </a:pPr>
            <a:r>
              <a:rPr lang="en-US" dirty="0"/>
              <a:t>Section 6662</a:t>
            </a:r>
          </a:p>
          <a:p>
            <a:pPr marL="457200" lvl="1" indent="-230188" eaLnBrk="1" hangingPunct="1">
              <a:spcBef>
                <a:spcPts val="1200"/>
              </a:spcBef>
              <a:buFont typeface="Arial" charset="0"/>
              <a:buChar char="–"/>
              <a:defRPr/>
            </a:pPr>
            <a:r>
              <a:rPr lang="en-US" dirty="0"/>
              <a:t>Treated as if the corporation filed a Form 8275 or 8275-R.</a:t>
            </a:r>
          </a:p>
          <a:p>
            <a:pPr marL="457200" lvl="1" indent="-230188" eaLnBrk="1" hangingPunct="1">
              <a:spcBef>
                <a:spcPts val="1200"/>
              </a:spcBef>
              <a:buFont typeface="Arial" charset="0"/>
              <a:buChar char="–"/>
              <a:defRPr/>
            </a:pPr>
            <a:r>
              <a:rPr lang="en-US" dirty="0"/>
              <a:t>Separate disclosure unnecessary.</a:t>
            </a:r>
          </a:p>
          <a:p>
            <a:pPr eaLnBrk="1" hangingPunct="1">
              <a:spcBef>
                <a:spcPts val="1200"/>
              </a:spcBef>
              <a:buFont typeface="Arial" panose="020B0604020202020204" pitchFamily="34" charset="0"/>
              <a:buChar char="•"/>
              <a:defRPr/>
            </a:pPr>
            <a:r>
              <a:rPr lang="en-US" dirty="0"/>
              <a:t>Possible coordination with Form 8886.</a:t>
            </a:r>
          </a:p>
          <a:p>
            <a:pPr eaLnBrk="1" hangingPunct="1">
              <a:spcBef>
                <a:spcPts val="1200"/>
              </a:spcBef>
              <a:buFont typeface="Arial" panose="020B0604020202020204" pitchFamily="34" charset="0"/>
              <a:buChar char="•"/>
              <a:defRPr/>
            </a:pPr>
            <a:r>
              <a:rPr lang="en-US" dirty="0"/>
              <a:t>Schedule M-3, Net Income (Loss) Reconciliation for Corporations.</a:t>
            </a:r>
          </a:p>
        </p:txBody>
      </p:sp>
      <p:sp>
        <p:nvSpPr>
          <p:cNvPr id="4" name="Text Placeholder 3"/>
          <p:cNvSpPr>
            <a:spLocks noGrp="1"/>
          </p:cNvSpPr>
          <p:nvPr>
            <p:ph type="body" sz="quarter" idx="15"/>
          </p:nvPr>
        </p:nvSpPr>
        <p:spPr/>
        <p:txBody>
          <a:bodyPr/>
          <a:lstStyle/>
          <a:p>
            <a:r>
              <a:rPr lang="en-US" sz="2400" dirty="0"/>
              <a:t>Duplicate Reporting</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8148947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Locations</a:t>
            </a:r>
            <a:endParaRPr lang="en-US" dirty="0"/>
          </a:p>
        </p:txBody>
      </p:sp>
      <p:sp>
        <p:nvSpPr>
          <p:cNvPr id="6" name="Text Placeholder 5"/>
          <p:cNvSpPr>
            <a:spLocks noGrp="1"/>
          </p:cNvSpPr>
          <p:nvPr>
            <p:ph type="body" sz="quarter" idx="14"/>
          </p:nvPr>
        </p:nvSpPr>
        <p:spPr/>
        <p:txBody>
          <a:bodyPr/>
          <a:lstStyle/>
          <a:p>
            <a:endParaRPr lang="en-US" dirty="0"/>
          </a:p>
        </p:txBody>
      </p:sp>
      <p:grpSp>
        <p:nvGrpSpPr>
          <p:cNvPr id="2" name="Group 1"/>
          <p:cNvGrpSpPr/>
          <p:nvPr/>
        </p:nvGrpSpPr>
        <p:grpSpPr>
          <a:xfrm>
            <a:off x="264449" y="1651379"/>
            <a:ext cx="8615103" cy="4218131"/>
            <a:chOff x="489955" y="2047164"/>
            <a:chExt cx="8224866" cy="4027064"/>
          </a:xfrm>
        </p:grpSpPr>
        <p:pic>
          <p:nvPicPr>
            <p:cNvPr id="9" name="Picture 8" descr="Full bleed map page for PPT 2 MAP ONLY.png"/>
            <p:cNvPicPr>
              <a:picLocks noChangeAspect="1"/>
            </p:cNvPicPr>
            <p:nvPr/>
          </p:nvPicPr>
          <p:blipFill>
            <a:blip r:embed="rId3"/>
            <a:stretch>
              <a:fillRect/>
            </a:stretch>
          </p:blipFill>
          <p:spPr>
            <a:xfrm>
              <a:off x="489955" y="2047164"/>
              <a:ext cx="8224866" cy="4027064"/>
            </a:xfrm>
            <a:prstGeom prst="rect">
              <a:avLst/>
            </a:prstGeom>
          </p:spPr>
        </p:pic>
        <p:grpSp>
          <p:nvGrpSpPr>
            <p:cNvPr id="10" name="Group 9"/>
            <p:cNvGrpSpPr/>
            <p:nvPr/>
          </p:nvGrpSpPr>
          <p:grpSpPr>
            <a:xfrm>
              <a:off x="1491034" y="3057678"/>
              <a:ext cx="5627830" cy="2452293"/>
              <a:chOff x="1381125" y="2913063"/>
              <a:chExt cx="5826633" cy="2538920"/>
            </a:xfrm>
          </p:grpSpPr>
          <p:sp>
            <p:nvSpPr>
              <p:cNvPr id="11" name="Oval 1357"/>
              <p:cNvSpPr>
                <a:spLocks noChangeArrowheads="1"/>
              </p:cNvSpPr>
              <p:nvPr/>
            </p:nvSpPr>
            <p:spPr bwMode="auto">
              <a:xfrm>
                <a:off x="5470525" y="38750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1320"/>
              <p:cNvSpPr>
                <a:spLocks noChangeArrowheads="1"/>
              </p:cNvSpPr>
              <p:nvPr/>
            </p:nvSpPr>
            <p:spPr bwMode="auto">
              <a:xfrm>
                <a:off x="4251325" y="314483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Oval 1321"/>
              <p:cNvSpPr>
                <a:spLocks noChangeArrowheads="1"/>
              </p:cNvSpPr>
              <p:nvPr/>
            </p:nvSpPr>
            <p:spPr bwMode="auto">
              <a:xfrm>
                <a:off x="4270375" y="321468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322"/>
              <p:cNvSpPr>
                <a:spLocks noChangeArrowheads="1"/>
              </p:cNvSpPr>
              <p:nvPr/>
            </p:nvSpPr>
            <p:spPr bwMode="auto">
              <a:xfrm>
                <a:off x="1641475" y="322738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323"/>
              <p:cNvSpPr>
                <a:spLocks noChangeArrowheads="1"/>
              </p:cNvSpPr>
              <p:nvPr/>
            </p:nvSpPr>
            <p:spPr bwMode="auto">
              <a:xfrm>
                <a:off x="1384300" y="326866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324"/>
              <p:cNvSpPr>
                <a:spLocks noChangeArrowheads="1"/>
              </p:cNvSpPr>
              <p:nvPr/>
            </p:nvSpPr>
            <p:spPr bwMode="auto">
              <a:xfrm>
                <a:off x="2409825" y="34369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325"/>
              <p:cNvSpPr>
                <a:spLocks noChangeArrowheads="1"/>
              </p:cNvSpPr>
              <p:nvPr/>
            </p:nvSpPr>
            <p:spPr bwMode="auto">
              <a:xfrm>
                <a:off x="257810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326"/>
              <p:cNvSpPr>
                <a:spLocks noChangeArrowheads="1"/>
              </p:cNvSpPr>
              <p:nvPr/>
            </p:nvSpPr>
            <p:spPr bwMode="auto">
              <a:xfrm>
                <a:off x="249555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1327"/>
              <p:cNvSpPr>
                <a:spLocks noChangeArrowheads="1"/>
              </p:cNvSpPr>
              <p:nvPr/>
            </p:nvSpPr>
            <p:spPr bwMode="auto">
              <a:xfrm>
                <a:off x="1663700" y="30940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1328"/>
              <p:cNvSpPr>
                <a:spLocks noChangeArrowheads="1"/>
              </p:cNvSpPr>
              <p:nvPr/>
            </p:nvSpPr>
            <p:spPr bwMode="auto">
              <a:xfrm>
                <a:off x="1425575" y="36433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1329"/>
              <p:cNvSpPr>
                <a:spLocks noChangeArrowheads="1"/>
              </p:cNvSpPr>
              <p:nvPr/>
            </p:nvSpPr>
            <p:spPr bwMode="auto">
              <a:xfrm>
                <a:off x="2546350" y="35226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1330"/>
              <p:cNvSpPr>
                <a:spLocks noChangeArrowheads="1"/>
              </p:cNvSpPr>
              <p:nvPr/>
            </p:nvSpPr>
            <p:spPr bwMode="auto">
              <a:xfrm>
                <a:off x="2520950" y="35861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1331"/>
              <p:cNvSpPr>
                <a:spLocks noChangeArrowheads="1"/>
              </p:cNvSpPr>
              <p:nvPr/>
            </p:nvSpPr>
            <p:spPr bwMode="auto">
              <a:xfrm>
                <a:off x="2454275" y="3605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1332"/>
              <p:cNvSpPr>
                <a:spLocks noChangeArrowheads="1"/>
              </p:cNvSpPr>
              <p:nvPr/>
            </p:nvSpPr>
            <p:spPr bwMode="auto">
              <a:xfrm>
                <a:off x="1641475" y="3732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1333"/>
              <p:cNvSpPr>
                <a:spLocks noChangeArrowheads="1"/>
              </p:cNvSpPr>
              <p:nvPr/>
            </p:nvSpPr>
            <p:spPr bwMode="auto">
              <a:xfrm>
                <a:off x="1485900" y="37163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1334"/>
              <p:cNvSpPr>
                <a:spLocks noChangeArrowheads="1"/>
              </p:cNvSpPr>
              <p:nvPr/>
            </p:nvSpPr>
            <p:spPr bwMode="auto">
              <a:xfrm>
                <a:off x="1381125" y="35925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1335"/>
              <p:cNvSpPr>
                <a:spLocks noChangeArrowheads="1"/>
              </p:cNvSpPr>
              <p:nvPr/>
            </p:nvSpPr>
            <p:spPr bwMode="auto">
              <a:xfrm>
                <a:off x="2060575" y="3576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1336"/>
              <p:cNvSpPr>
                <a:spLocks noChangeArrowheads="1"/>
              </p:cNvSpPr>
              <p:nvPr/>
            </p:nvSpPr>
            <p:spPr bwMode="auto">
              <a:xfrm>
                <a:off x="2212975" y="34940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1337"/>
              <p:cNvSpPr>
                <a:spLocks noChangeArrowheads="1"/>
              </p:cNvSpPr>
              <p:nvPr/>
            </p:nvSpPr>
            <p:spPr bwMode="auto">
              <a:xfrm>
                <a:off x="2146300" y="35829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1338"/>
              <p:cNvSpPr>
                <a:spLocks noChangeArrowheads="1"/>
              </p:cNvSpPr>
              <p:nvPr/>
            </p:nvSpPr>
            <p:spPr bwMode="auto">
              <a:xfrm>
                <a:off x="2006600" y="37734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1339"/>
              <p:cNvSpPr>
                <a:spLocks noChangeArrowheads="1"/>
              </p:cNvSpPr>
              <p:nvPr/>
            </p:nvSpPr>
            <p:spPr bwMode="auto">
              <a:xfrm>
                <a:off x="2390775" y="39131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1340"/>
              <p:cNvSpPr>
                <a:spLocks noChangeArrowheads="1"/>
              </p:cNvSpPr>
              <p:nvPr/>
            </p:nvSpPr>
            <p:spPr bwMode="auto">
              <a:xfrm>
                <a:off x="2139950" y="3830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1341"/>
              <p:cNvSpPr>
                <a:spLocks noChangeArrowheads="1"/>
              </p:cNvSpPr>
              <p:nvPr/>
            </p:nvSpPr>
            <p:spPr bwMode="auto">
              <a:xfrm>
                <a:off x="2305050" y="3703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1342"/>
              <p:cNvSpPr>
                <a:spLocks noChangeArrowheads="1"/>
              </p:cNvSpPr>
              <p:nvPr/>
            </p:nvSpPr>
            <p:spPr bwMode="auto">
              <a:xfrm>
                <a:off x="2625725" y="3478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1343"/>
              <p:cNvSpPr>
                <a:spLocks noChangeArrowheads="1"/>
              </p:cNvSpPr>
              <p:nvPr/>
            </p:nvSpPr>
            <p:spPr bwMode="auto">
              <a:xfrm>
                <a:off x="4518025" y="32654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1344"/>
              <p:cNvSpPr>
                <a:spLocks noChangeArrowheads="1"/>
              </p:cNvSpPr>
              <p:nvPr/>
            </p:nvSpPr>
            <p:spPr bwMode="auto">
              <a:xfrm>
                <a:off x="4584700" y="31861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1345"/>
              <p:cNvSpPr>
                <a:spLocks noChangeArrowheads="1"/>
              </p:cNvSpPr>
              <p:nvPr/>
            </p:nvSpPr>
            <p:spPr bwMode="auto">
              <a:xfrm>
                <a:off x="4302125" y="35036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1346"/>
              <p:cNvSpPr>
                <a:spLocks noChangeArrowheads="1"/>
              </p:cNvSpPr>
              <p:nvPr/>
            </p:nvSpPr>
            <p:spPr bwMode="auto">
              <a:xfrm>
                <a:off x="4200525" y="3557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1347"/>
              <p:cNvSpPr>
                <a:spLocks noChangeArrowheads="1"/>
              </p:cNvSpPr>
              <p:nvPr/>
            </p:nvSpPr>
            <p:spPr bwMode="auto">
              <a:xfrm>
                <a:off x="4349750" y="3303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1348"/>
              <p:cNvSpPr>
                <a:spLocks noChangeArrowheads="1"/>
              </p:cNvSpPr>
              <p:nvPr/>
            </p:nvSpPr>
            <p:spPr bwMode="auto">
              <a:xfrm>
                <a:off x="4394200" y="323373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1349"/>
              <p:cNvSpPr>
                <a:spLocks noChangeArrowheads="1"/>
              </p:cNvSpPr>
              <p:nvPr/>
            </p:nvSpPr>
            <p:spPr bwMode="auto">
              <a:xfrm>
                <a:off x="4492625" y="335756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1351"/>
              <p:cNvSpPr>
                <a:spLocks noChangeArrowheads="1"/>
              </p:cNvSpPr>
              <p:nvPr/>
            </p:nvSpPr>
            <p:spPr bwMode="auto">
              <a:xfrm>
                <a:off x="4629150" y="325596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1352"/>
              <p:cNvSpPr>
                <a:spLocks noChangeArrowheads="1"/>
              </p:cNvSpPr>
              <p:nvPr/>
            </p:nvSpPr>
            <p:spPr bwMode="auto">
              <a:xfrm>
                <a:off x="4775200" y="33385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1353"/>
              <p:cNvSpPr>
                <a:spLocks noChangeArrowheads="1"/>
              </p:cNvSpPr>
              <p:nvPr/>
            </p:nvSpPr>
            <p:spPr bwMode="auto">
              <a:xfrm>
                <a:off x="4794250" y="31861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1354"/>
              <p:cNvSpPr>
                <a:spLocks noChangeArrowheads="1"/>
              </p:cNvSpPr>
              <p:nvPr/>
            </p:nvSpPr>
            <p:spPr bwMode="auto">
              <a:xfrm>
                <a:off x="4921250" y="3392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1355"/>
              <p:cNvSpPr>
                <a:spLocks/>
              </p:cNvSpPr>
              <p:nvPr/>
            </p:nvSpPr>
            <p:spPr bwMode="auto">
              <a:xfrm>
                <a:off x="4714875" y="3297238"/>
                <a:ext cx="64008" cy="64008"/>
              </a:xfrm>
              <a:custGeom>
                <a:avLst/>
                <a:gdLst/>
                <a:ahLst/>
                <a:cxnLst>
                  <a:cxn ang="0">
                    <a:pos x="11" y="0"/>
                  </a:cxn>
                  <a:cxn ang="0">
                    <a:pos x="1" y="10"/>
                  </a:cxn>
                  <a:cxn ang="0">
                    <a:pos x="11" y="20"/>
                  </a:cxn>
                  <a:cxn ang="0">
                    <a:pos x="21" y="10"/>
                  </a:cxn>
                  <a:cxn ang="0">
                    <a:pos x="11" y="0"/>
                  </a:cxn>
                </a:cxnLst>
                <a:rect l="0" t="0" r="r" b="b"/>
                <a:pathLst>
                  <a:path w="21" h="21">
                    <a:moveTo>
                      <a:pt x="11" y="0"/>
                    </a:moveTo>
                    <a:cubicBezTo>
                      <a:pt x="5" y="0"/>
                      <a:pt x="1" y="4"/>
                      <a:pt x="1" y="10"/>
                    </a:cubicBezTo>
                    <a:cubicBezTo>
                      <a:pt x="0" y="16"/>
                      <a:pt x="5" y="20"/>
                      <a:pt x="11" y="20"/>
                    </a:cubicBezTo>
                    <a:cubicBezTo>
                      <a:pt x="16" y="21"/>
                      <a:pt x="21" y="16"/>
                      <a:pt x="21" y="10"/>
                    </a:cubicBezTo>
                    <a:cubicBezTo>
                      <a:pt x="21" y="5"/>
                      <a:pt x="17" y="0"/>
                      <a:pt x="11" y="0"/>
                    </a:cubicBezTo>
                  </a:path>
                </a:pathLst>
              </a:cu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Oval 1356"/>
              <p:cNvSpPr>
                <a:spLocks noChangeArrowheads="1"/>
              </p:cNvSpPr>
              <p:nvPr/>
            </p:nvSpPr>
            <p:spPr bwMode="auto">
              <a:xfrm>
                <a:off x="4956175" y="3519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Oval 1358"/>
              <p:cNvSpPr>
                <a:spLocks noChangeArrowheads="1"/>
              </p:cNvSpPr>
              <p:nvPr/>
            </p:nvSpPr>
            <p:spPr bwMode="auto">
              <a:xfrm>
                <a:off x="5670550" y="39957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Oval 1359"/>
              <p:cNvSpPr>
                <a:spLocks noChangeArrowheads="1"/>
              </p:cNvSpPr>
              <p:nvPr/>
            </p:nvSpPr>
            <p:spPr bwMode="auto">
              <a:xfrm>
                <a:off x="5559425" y="3998913"/>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Oval 1360"/>
              <p:cNvSpPr>
                <a:spLocks noChangeArrowheads="1"/>
              </p:cNvSpPr>
              <p:nvPr/>
            </p:nvSpPr>
            <p:spPr bwMode="auto">
              <a:xfrm>
                <a:off x="5610225" y="39385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Oval 1361"/>
              <p:cNvSpPr>
                <a:spLocks noChangeArrowheads="1"/>
              </p:cNvSpPr>
              <p:nvPr/>
            </p:nvSpPr>
            <p:spPr bwMode="auto">
              <a:xfrm>
                <a:off x="5521325" y="39322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1362"/>
              <p:cNvSpPr>
                <a:spLocks/>
              </p:cNvSpPr>
              <p:nvPr/>
            </p:nvSpPr>
            <p:spPr bwMode="auto">
              <a:xfrm>
                <a:off x="5162550" y="3795713"/>
                <a:ext cx="64008" cy="64008"/>
              </a:xfrm>
              <a:custGeom>
                <a:avLst/>
                <a:gdLst/>
                <a:ahLst/>
                <a:cxnLst>
                  <a:cxn ang="0">
                    <a:pos x="19" y="18"/>
                  </a:cxn>
                  <a:cxn ang="0">
                    <a:pos x="4" y="18"/>
                  </a:cxn>
                  <a:cxn ang="0">
                    <a:pos x="4" y="4"/>
                  </a:cxn>
                  <a:cxn ang="0">
                    <a:pos x="19" y="4"/>
                  </a:cxn>
                  <a:cxn ang="0">
                    <a:pos x="19" y="18"/>
                  </a:cxn>
                </a:cxnLst>
                <a:rect l="0" t="0" r="r" b="b"/>
                <a:pathLst>
                  <a:path w="23" h="22">
                    <a:moveTo>
                      <a:pt x="19" y="18"/>
                    </a:moveTo>
                    <a:cubicBezTo>
                      <a:pt x="15" y="22"/>
                      <a:pt x="8" y="22"/>
                      <a:pt x="4" y="18"/>
                    </a:cubicBezTo>
                    <a:cubicBezTo>
                      <a:pt x="0" y="14"/>
                      <a:pt x="0" y="8"/>
                      <a:pt x="4" y="4"/>
                    </a:cubicBezTo>
                    <a:cubicBezTo>
                      <a:pt x="8" y="0"/>
                      <a:pt x="15" y="0"/>
                      <a:pt x="19" y="4"/>
                    </a:cubicBezTo>
                    <a:cubicBezTo>
                      <a:pt x="23" y="8"/>
                      <a:pt x="23" y="14"/>
                      <a:pt x="19" y="18"/>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1363"/>
              <p:cNvSpPr>
                <a:spLocks/>
              </p:cNvSpPr>
              <p:nvPr/>
            </p:nvSpPr>
            <p:spPr bwMode="auto">
              <a:xfrm>
                <a:off x="5422900" y="3805238"/>
                <a:ext cx="64008" cy="64008"/>
              </a:xfrm>
              <a:custGeom>
                <a:avLst/>
                <a:gdLst/>
                <a:ahLst/>
                <a:cxnLst>
                  <a:cxn ang="0">
                    <a:pos x="19" y="19"/>
                  </a:cxn>
                  <a:cxn ang="0">
                    <a:pos x="4" y="19"/>
                  </a:cxn>
                  <a:cxn ang="0">
                    <a:pos x="4" y="4"/>
                  </a:cxn>
                  <a:cxn ang="0">
                    <a:pos x="19" y="4"/>
                  </a:cxn>
                  <a:cxn ang="0">
                    <a:pos x="19" y="19"/>
                  </a:cxn>
                </a:cxnLst>
                <a:rect l="0" t="0" r="r" b="b"/>
                <a:pathLst>
                  <a:path w="23" h="23">
                    <a:moveTo>
                      <a:pt x="19" y="19"/>
                    </a:moveTo>
                    <a:cubicBezTo>
                      <a:pt x="15" y="23"/>
                      <a:pt x="8" y="23"/>
                      <a:pt x="4" y="19"/>
                    </a:cubicBezTo>
                    <a:cubicBezTo>
                      <a:pt x="0" y="15"/>
                      <a:pt x="0" y="8"/>
                      <a:pt x="4" y="4"/>
                    </a:cubicBezTo>
                    <a:cubicBezTo>
                      <a:pt x="8" y="0"/>
                      <a:pt x="15" y="0"/>
                      <a:pt x="19" y="4"/>
                    </a:cubicBezTo>
                    <a:cubicBezTo>
                      <a:pt x="23" y="8"/>
                      <a:pt x="23" y="15"/>
                      <a:pt x="19"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1364"/>
              <p:cNvSpPr>
                <a:spLocks/>
              </p:cNvSpPr>
              <p:nvPr/>
            </p:nvSpPr>
            <p:spPr bwMode="auto">
              <a:xfrm>
                <a:off x="5394325" y="3932238"/>
                <a:ext cx="64008" cy="64008"/>
              </a:xfrm>
              <a:custGeom>
                <a:avLst/>
                <a:gdLst/>
                <a:ahLst/>
                <a:cxnLst>
                  <a:cxn ang="0">
                    <a:pos x="18" y="19"/>
                  </a:cxn>
                  <a:cxn ang="0">
                    <a:pos x="4" y="19"/>
                  </a:cxn>
                  <a:cxn ang="0">
                    <a:pos x="4" y="4"/>
                  </a:cxn>
                  <a:cxn ang="0">
                    <a:pos x="18" y="4"/>
                  </a:cxn>
                  <a:cxn ang="0">
                    <a:pos x="18" y="19"/>
                  </a:cxn>
                </a:cxnLst>
                <a:rect l="0" t="0" r="r" b="b"/>
                <a:pathLst>
                  <a:path w="22" h="23">
                    <a:moveTo>
                      <a:pt x="18" y="19"/>
                    </a:moveTo>
                    <a:cubicBezTo>
                      <a:pt x="14" y="23"/>
                      <a:pt x="8" y="23"/>
                      <a:pt x="4" y="19"/>
                    </a:cubicBezTo>
                    <a:cubicBezTo>
                      <a:pt x="0" y="15"/>
                      <a:pt x="0" y="8"/>
                      <a:pt x="4" y="4"/>
                    </a:cubicBezTo>
                    <a:cubicBezTo>
                      <a:pt x="8" y="0"/>
                      <a:pt x="14" y="0"/>
                      <a:pt x="18" y="4"/>
                    </a:cubicBezTo>
                    <a:cubicBezTo>
                      <a:pt x="22" y="8"/>
                      <a:pt x="22" y="15"/>
                      <a:pt x="18"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Oval 1365"/>
              <p:cNvSpPr>
                <a:spLocks noChangeArrowheads="1"/>
              </p:cNvSpPr>
              <p:nvPr/>
            </p:nvSpPr>
            <p:spPr bwMode="auto">
              <a:xfrm>
                <a:off x="5149850" y="37163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Oval 1366"/>
              <p:cNvSpPr>
                <a:spLocks noChangeArrowheads="1"/>
              </p:cNvSpPr>
              <p:nvPr/>
            </p:nvSpPr>
            <p:spPr bwMode="auto">
              <a:xfrm>
                <a:off x="5454650" y="353853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8" name="Oval 1367"/>
              <p:cNvSpPr>
                <a:spLocks noChangeArrowheads="1"/>
              </p:cNvSpPr>
              <p:nvPr/>
            </p:nvSpPr>
            <p:spPr bwMode="auto">
              <a:xfrm>
                <a:off x="5943600" y="35321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Oval 1368"/>
              <p:cNvSpPr>
                <a:spLocks noChangeArrowheads="1"/>
              </p:cNvSpPr>
              <p:nvPr/>
            </p:nvSpPr>
            <p:spPr bwMode="auto">
              <a:xfrm>
                <a:off x="6143625" y="34432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Oval 1369"/>
              <p:cNvSpPr>
                <a:spLocks noChangeArrowheads="1"/>
              </p:cNvSpPr>
              <p:nvPr/>
            </p:nvSpPr>
            <p:spPr bwMode="auto">
              <a:xfrm>
                <a:off x="5651500" y="3567113"/>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Oval 1370"/>
              <p:cNvSpPr>
                <a:spLocks noChangeArrowheads="1"/>
              </p:cNvSpPr>
              <p:nvPr/>
            </p:nvSpPr>
            <p:spPr bwMode="auto">
              <a:xfrm>
                <a:off x="5216525" y="3040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Oval 1371"/>
              <p:cNvSpPr>
                <a:spLocks noChangeArrowheads="1"/>
              </p:cNvSpPr>
              <p:nvPr/>
            </p:nvSpPr>
            <p:spPr bwMode="auto">
              <a:xfrm>
                <a:off x="5035550" y="2913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3" name="Oval 1372"/>
              <p:cNvSpPr>
                <a:spLocks noChangeArrowheads="1"/>
              </p:cNvSpPr>
              <p:nvPr/>
            </p:nvSpPr>
            <p:spPr bwMode="auto">
              <a:xfrm>
                <a:off x="5060950" y="32559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Oval 1373"/>
              <p:cNvSpPr>
                <a:spLocks noChangeArrowheads="1"/>
              </p:cNvSpPr>
              <p:nvPr/>
            </p:nvSpPr>
            <p:spPr bwMode="auto">
              <a:xfrm>
                <a:off x="7143750" y="3779838"/>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Oval 1374"/>
              <p:cNvSpPr>
                <a:spLocks noChangeArrowheads="1"/>
              </p:cNvSpPr>
              <p:nvPr/>
            </p:nvSpPr>
            <p:spPr bwMode="auto">
              <a:xfrm>
                <a:off x="6762750" y="45196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Oval 1375"/>
              <p:cNvSpPr>
                <a:spLocks noChangeArrowheads="1"/>
              </p:cNvSpPr>
              <p:nvPr/>
            </p:nvSpPr>
            <p:spPr bwMode="auto">
              <a:xfrm>
                <a:off x="7023100" y="39989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Oval 1376"/>
              <p:cNvSpPr>
                <a:spLocks noChangeArrowheads="1"/>
              </p:cNvSpPr>
              <p:nvPr/>
            </p:nvSpPr>
            <p:spPr bwMode="auto">
              <a:xfrm>
                <a:off x="7115175" y="35544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8" name="Oval 1377"/>
              <p:cNvSpPr>
                <a:spLocks noChangeArrowheads="1"/>
              </p:cNvSpPr>
              <p:nvPr/>
            </p:nvSpPr>
            <p:spPr bwMode="auto">
              <a:xfrm>
                <a:off x="5006975" y="38306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1379"/>
              <p:cNvSpPr>
                <a:spLocks/>
              </p:cNvSpPr>
              <p:nvPr/>
            </p:nvSpPr>
            <p:spPr bwMode="auto">
              <a:xfrm>
                <a:off x="5603875" y="5062538"/>
                <a:ext cx="64008" cy="64008"/>
              </a:xfrm>
              <a:custGeom>
                <a:avLst/>
                <a:gdLst/>
                <a:ahLst/>
                <a:cxnLst>
                  <a:cxn ang="0">
                    <a:pos x="19" y="3"/>
                  </a:cxn>
                  <a:cxn ang="0">
                    <a:pos x="11" y="0"/>
                  </a:cxn>
                  <a:cxn ang="0">
                    <a:pos x="4" y="3"/>
                  </a:cxn>
                  <a:cxn ang="0">
                    <a:pos x="4" y="18"/>
                  </a:cxn>
                  <a:cxn ang="0">
                    <a:pos x="11" y="21"/>
                  </a:cxn>
                  <a:cxn ang="0">
                    <a:pos x="19" y="18"/>
                  </a:cxn>
                  <a:cxn ang="0">
                    <a:pos x="19" y="3"/>
                  </a:cxn>
                </a:cxnLst>
                <a:rect l="0" t="0" r="r" b="b"/>
                <a:pathLst>
                  <a:path w="23" h="21">
                    <a:moveTo>
                      <a:pt x="19" y="3"/>
                    </a:moveTo>
                    <a:cubicBezTo>
                      <a:pt x="17" y="1"/>
                      <a:pt x="14" y="0"/>
                      <a:pt x="11" y="0"/>
                    </a:cubicBezTo>
                    <a:cubicBezTo>
                      <a:pt x="8" y="0"/>
                      <a:pt x="6" y="1"/>
                      <a:pt x="4" y="3"/>
                    </a:cubicBezTo>
                    <a:cubicBezTo>
                      <a:pt x="0" y="7"/>
                      <a:pt x="0" y="14"/>
                      <a:pt x="4" y="18"/>
                    </a:cubicBezTo>
                    <a:cubicBezTo>
                      <a:pt x="6" y="20"/>
                      <a:pt x="8" y="21"/>
                      <a:pt x="11" y="21"/>
                    </a:cubicBezTo>
                    <a:cubicBezTo>
                      <a:pt x="14" y="21"/>
                      <a:pt x="17" y="20"/>
                      <a:pt x="19" y="18"/>
                    </a:cubicBezTo>
                    <a:cubicBezTo>
                      <a:pt x="23" y="14"/>
                      <a:pt x="23" y="7"/>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Freeform 1380"/>
              <p:cNvSpPr>
                <a:spLocks/>
              </p:cNvSpPr>
              <p:nvPr/>
            </p:nvSpPr>
            <p:spPr bwMode="auto">
              <a:xfrm>
                <a:off x="3911600" y="4110038"/>
                <a:ext cx="64008" cy="64008"/>
              </a:xfrm>
              <a:custGeom>
                <a:avLst/>
                <a:gdLst/>
                <a:ahLst/>
                <a:cxnLst>
                  <a:cxn ang="0">
                    <a:pos x="18" y="3"/>
                  </a:cxn>
                  <a:cxn ang="0">
                    <a:pos x="11" y="0"/>
                  </a:cxn>
                  <a:cxn ang="0">
                    <a:pos x="3" y="3"/>
                  </a:cxn>
                  <a:cxn ang="0">
                    <a:pos x="0" y="10"/>
                  </a:cxn>
                  <a:cxn ang="0">
                    <a:pos x="3" y="17"/>
                  </a:cxn>
                  <a:cxn ang="0">
                    <a:pos x="11" y="20"/>
                  </a:cxn>
                  <a:cxn ang="0">
                    <a:pos x="18" y="17"/>
                  </a:cxn>
                  <a:cxn ang="0">
                    <a:pos x="18" y="3"/>
                  </a:cxn>
                </a:cxnLst>
                <a:rect l="0" t="0" r="r" b="b"/>
                <a:pathLst>
                  <a:path w="22" h="20">
                    <a:moveTo>
                      <a:pt x="18" y="3"/>
                    </a:moveTo>
                    <a:cubicBezTo>
                      <a:pt x="16" y="1"/>
                      <a:pt x="13" y="0"/>
                      <a:pt x="11" y="0"/>
                    </a:cubicBezTo>
                    <a:cubicBezTo>
                      <a:pt x="8" y="0"/>
                      <a:pt x="5" y="1"/>
                      <a:pt x="3" y="3"/>
                    </a:cubicBezTo>
                    <a:cubicBezTo>
                      <a:pt x="1" y="5"/>
                      <a:pt x="0" y="7"/>
                      <a:pt x="0" y="10"/>
                    </a:cubicBezTo>
                    <a:cubicBezTo>
                      <a:pt x="0" y="13"/>
                      <a:pt x="1" y="15"/>
                      <a:pt x="3" y="17"/>
                    </a:cubicBezTo>
                    <a:cubicBezTo>
                      <a:pt x="5" y="19"/>
                      <a:pt x="8" y="20"/>
                      <a:pt x="11" y="20"/>
                    </a:cubicBezTo>
                    <a:cubicBezTo>
                      <a:pt x="13" y="20"/>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2" name="Freeform 1381"/>
              <p:cNvSpPr>
                <a:spLocks/>
              </p:cNvSpPr>
              <p:nvPr/>
            </p:nvSpPr>
            <p:spPr bwMode="auto">
              <a:xfrm>
                <a:off x="3959225" y="4287838"/>
                <a:ext cx="64008" cy="64008"/>
              </a:xfrm>
              <a:custGeom>
                <a:avLst/>
                <a:gdLst/>
                <a:ahLst/>
                <a:cxnLst>
                  <a:cxn ang="0">
                    <a:pos x="19" y="3"/>
                  </a:cxn>
                  <a:cxn ang="0">
                    <a:pos x="12" y="0"/>
                  </a:cxn>
                  <a:cxn ang="0">
                    <a:pos x="4" y="3"/>
                  </a:cxn>
                  <a:cxn ang="0">
                    <a:pos x="4" y="18"/>
                  </a:cxn>
                  <a:cxn ang="0">
                    <a:pos x="12" y="21"/>
                  </a:cxn>
                  <a:cxn ang="0">
                    <a:pos x="19" y="18"/>
                  </a:cxn>
                  <a:cxn ang="0">
                    <a:pos x="22" y="11"/>
                  </a:cxn>
                  <a:cxn ang="0">
                    <a:pos x="19" y="3"/>
                  </a:cxn>
                </a:cxnLst>
                <a:rect l="0" t="0" r="r" b="b"/>
                <a:pathLst>
                  <a:path w="22" h="21">
                    <a:moveTo>
                      <a:pt x="19" y="3"/>
                    </a:moveTo>
                    <a:cubicBezTo>
                      <a:pt x="17" y="1"/>
                      <a:pt x="15" y="0"/>
                      <a:pt x="12" y="0"/>
                    </a:cubicBezTo>
                    <a:cubicBezTo>
                      <a:pt x="9" y="0"/>
                      <a:pt x="6" y="1"/>
                      <a:pt x="4" y="3"/>
                    </a:cubicBezTo>
                    <a:cubicBezTo>
                      <a:pt x="0" y="7"/>
                      <a:pt x="0" y="14"/>
                      <a:pt x="4" y="18"/>
                    </a:cubicBezTo>
                    <a:cubicBezTo>
                      <a:pt x="6" y="20"/>
                      <a:pt x="9" y="21"/>
                      <a:pt x="12" y="21"/>
                    </a:cubicBezTo>
                    <a:cubicBezTo>
                      <a:pt x="15" y="21"/>
                      <a:pt x="17" y="20"/>
                      <a:pt x="19" y="18"/>
                    </a:cubicBezTo>
                    <a:cubicBezTo>
                      <a:pt x="21" y="16"/>
                      <a:pt x="22" y="13"/>
                      <a:pt x="22" y="11"/>
                    </a:cubicBezTo>
                    <a:cubicBezTo>
                      <a:pt x="22" y="8"/>
                      <a:pt x="21" y="5"/>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Freeform 1382"/>
              <p:cNvSpPr>
                <a:spLocks/>
              </p:cNvSpPr>
              <p:nvPr/>
            </p:nvSpPr>
            <p:spPr bwMode="auto">
              <a:xfrm>
                <a:off x="3778250" y="4208463"/>
                <a:ext cx="64008" cy="64008"/>
              </a:xfrm>
              <a:custGeom>
                <a:avLst/>
                <a:gdLst/>
                <a:ahLst/>
                <a:cxnLst>
                  <a:cxn ang="0">
                    <a:pos x="18" y="3"/>
                  </a:cxn>
                  <a:cxn ang="0">
                    <a:pos x="11" y="0"/>
                  </a:cxn>
                  <a:cxn ang="0">
                    <a:pos x="3" y="3"/>
                  </a:cxn>
                  <a:cxn ang="0">
                    <a:pos x="0" y="10"/>
                  </a:cxn>
                  <a:cxn ang="0">
                    <a:pos x="3" y="17"/>
                  </a:cxn>
                  <a:cxn ang="0">
                    <a:pos x="11" y="21"/>
                  </a:cxn>
                  <a:cxn ang="0">
                    <a:pos x="18" y="17"/>
                  </a:cxn>
                  <a:cxn ang="0">
                    <a:pos x="18" y="3"/>
                  </a:cxn>
                </a:cxnLst>
                <a:rect l="0" t="0" r="r" b="b"/>
                <a:pathLst>
                  <a:path w="22" h="21">
                    <a:moveTo>
                      <a:pt x="18" y="3"/>
                    </a:moveTo>
                    <a:cubicBezTo>
                      <a:pt x="16" y="1"/>
                      <a:pt x="14" y="0"/>
                      <a:pt x="11" y="0"/>
                    </a:cubicBezTo>
                    <a:cubicBezTo>
                      <a:pt x="8" y="0"/>
                      <a:pt x="5" y="1"/>
                      <a:pt x="3" y="3"/>
                    </a:cubicBezTo>
                    <a:cubicBezTo>
                      <a:pt x="2" y="5"/>
                      <a:pt x="0" y="7"/>
                      <a:pt x="0" y="10"/>
                    </a:cubicBezTo>
                    <a:cubicBezTo>
                      <a:pt x="0" y="13"/>
                      <a:pt x="1" y="16"/>
                      <a:pt x="3" y="17"/>
                    </a:cubicBezTo>
                    <a:cubicBezTo>
                      <a:pt x="5" y="19"/>
                      <a:pt x="8" y="21"/>
                      <a:pt x="11" y="21"/>
                    </a:cubicBezTo>
                    <a:cubicBezTo>
                      <a:pt x="14" y="21"/>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1383"/>
              <p:cNvSpPr>
                <a:spLocks/>
              </p:cNvSpPr>
              <p:nvPr/>
            </p:nvSpPr>
            <p:spPr bwMode="auto">
              <a:xfrm>
                <a:off x="4121150" y="3732213"/>
                <a:ext cx="64008" cy="64008"/>
              </a:xfrm>
              <a:custGeom>
                <a:avLst/>
                <a:gdLst/>
                <a:ahLst/>
                <a:cxnLst>
                  <a:cxn ang="0">
                    <a:pos x="18" y="3"/>
                  </a:cxn>
                  <a:cxn ang="0">
                    <a:pos x="11" y="0"/>
                  </a:cxn>
                  <a:cxn ang="0">
                    <a:pos x="4" y="3"/>
                  </a:cxn>
                  <a:cxn ang="0">
                    <a:pos x="4" y="18"/>
                  </a:cxn>
                  <a:cxn ang="0">
                    <a:pos x="11" y="21"/>
                  </a:cxn>
                  <a:cxn ang="0">
                    <a:pos x="18" y="18"/>
                  </a:cxn>
                  <a:cxn ang="0">
                    <a:pos x="18" y="3"/>
                  </a:cxn>
                </a:cxnLst>
                <a:rect l="0" t="0" r="r" b="b"/>
                <a:pathLst>
                  <a:path w="22" h="21">
                    <a:moveTo>
                      <a:pt x="18" y="3"/>
                    </a:moveTo>
                    <a:cubicBezTo>
                      <a:pt x="16" y="1"/>
                      <a:pt x="14" y="0"/>
                      <a:pt x="11" y="0"/>
                    </a:cubicBezTo>
                    <a:cubicBezTo>
                      <a:pt x="8" y="0"/>
                      <a:pt x="6" y="1"/>
                      <a:pt x="4" y="3"/>
                    </a:cubicBezTo>
                    <a:cubicBezTo>
                      <a:pt x="0" y="7"/>
                      <a:pt x="0" y="13"/>
                      <a:pt x="4" y="18"/>
                    </a:cubicBezTo>
                    <a:cubicBezTo>
                      <a:pt x="6" y="19"/>
                      <a:pt x="8" y="21"/>
                      <a:pt x="11" y="21"/>
                    </a:cubicBezTo>
                    <a:cubicBezTo>
                      <a:pt x="14" y="21"/>
                      <a:pt x="16" y="19"/>
                      <a:pt x="18" y="18"/>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Oval 1384"/>
              <p:cNvSpPr>
                <a:spLocks noChangeArrowheads="1"/>
              </p:cNvSpPr>
              <p:nvPr/>
            </p:nvSpPr>
            <p:spPr bwMode="auto">
              <a:xfrm>
                <a:off x="4371975" y="36464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6" name="Oval 1385"/>
              <p:cNvSpPr>
                <a:spLocks noChangeArrowheads="1"/>
              </p:cNvSpPr>
              <p:nvPr/>
            </p:nvSpPr>
            <p:spPr bwMode="auto">
              <a:xfrm>
                <a:off x="4283075" y="44116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Oval 1386"/>
              <p:cNvSpPr>
                <a:spLocks noChangeArrowheads="1"/>
              </p:cNvSpPr>
              <p:nvPr/>
            </p:nvSpPr>
            <p:spPr bwMode="auto">
              <a:xfrm>
                <a:off x="4416425" y="45799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Oval 1387"/>
              <p:cNvSpPr>
                <a:spLocks noChangeArrowheads="1"/>
              </p:cNvSpPr>
              <p:nvPr/>
            </p:nvSpPr>
            <p:spPr bwMode="auto">
              <a:xfrm>
                <a:off x="4645025" y="3763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9" name="Oval 1388"/>
              <p:cNvSpPr>
                <a:spLocks noChangeArrowheads="1"/>
              </p:cNvSpPr>
              <p:nvPr/>
            </p:nvSpPr>
            <p:spPr bwMode="auto">
              <a:xfrm>
                <a:off x="5181600" y="45704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0" name="Oval 1389"/>
              <p:cNvSpPr>
                <a:spLocks noChangeArrowheads="1"/>
              </p:cNvSpPr>
              <p:nvPr/>
            </p:nvSpPr>
            <p:spPr bwMode="auto">
              <a:xfrm>
                <a:off x="5073650" y="4525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1" name="Oval 1390"/>
              <p:cNvSpPr>
                <a:spLocks noChangeArrowheads="1"/>
              </p:cNvSpPr>
              <p:nvPr/>
            </p:nvSpPr>
            <p:spPr bwMode="auto">
              <a:xfrm>
                <a:off x="5226050" y="47101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Oval 1391"/>
              <p:cNvSpPr>
                <a:spLocks noChangeArrowheads="1"/>
              </p:cNvSpPr>
              <p:nvPr/>
            </p:nvSpPr>
            <p:spPr bwMode="auto">
              <a:xfrm>
                <a:off x="5073650" y="5176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Oval 1392"/>
              <p:cNvSpPr>
                <a:spLocks noChangeArrowheads="1"/>
              </p:cNvSpPr>
              <p:nvPr/>
            </p:nvSpPr>
            <p:spPr bwMode="auto">
              <a:xfrm>
                <a:off x="4997450" y="4668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Oval 1393"/>
              <p:cNvSpPr>
                <a:spLocks noChangeArrowheads="1"/>
              </p:cNvSpPr>
              <p:nvPr/>
            </p:nvSpPr>
            <p:spPr bwMode="auto">
              <a:xfrm>
                <a:off x="5006975" y="45989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Oval 1394"/>
              <p:cNvSpPr>
                <a:spLocks noChangeArrowheads="1"/>
              </p:cNvSpPr>
              <p:nvPr/>
            </p:nvSpPr>
            <p:spPr bwMode="auto">
              <a:xfrm>
                <a:off x="4978400" y="52022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Oval 1395"/>
              <p:cNvSpPr>
                <a:spLocks noChangeArrowheads="1"/>
              </p:cNvSpPr>
              <p:nvPr/>
            </p:nvSpPr>
            <p:spPr bwMode="auto">
              <a:xfrm>
                <a:off x="4737100" y="5387975"/>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Oval 1396"/>
              <p:cNvSpPr>
                <a:spLocks noChangeArrowheads="1"/>
              </p:cNvSpPr>
              <p:nvPr/>
            </p:nvSpPr>
            <p:spPr bwMode="auto">
              <a:xfrm>
                <a:off x="4943475" y="4922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Oval 1397"/>
              <p:cNvSpPr>
                <a:spLocks noChangeArrowheads="1"/>
              </p:cNvSpPr>
              <p:nvPr/>
            </p:nvSpPr>
            <p:spPr bwMode="auto">
              <a:xfrm>
                <a:off x="4610100" y="47767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Oval 1398"/>
              <p:cNvSpPr>
                <a:spLocks noChangeArrowheads="1"/>
              </p:cNvSpPr>
              <p:nvPr/>
            </p:nvSpPr>
            <p:spPr bwMode="auto">
              <a:xfrm>
                <a:off x="4403725" y="44021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4" name="Slide Number Placeholder 3"/>
          <p:cNvSpPr>
            <a:spLocks noGrp="1"/>
          </p:cNvSpPr>
          <p:nvPr>
            <p:ph type="sldNum" sz="quarter" idx="12"/>
          </p:nvPr>
        </p:nvSpPr>
        <p:spPr/>
        <p:txBody>
          <a:bodyPr/>
          <a:lstStyle/>
          <a:p>
            <a:fld id="{D34DACC3-9742-4940-92E6-4CAB853A3218}" type="slidenum">
              <a:rPr lang="en-US" smtClean="0"/>
              <a:pPr/>
              <a:t>2</a:t>
            </a:fld>
            <a:endParaRPr lang="en-US"/>
          </a:p>
        </p:txBody>
      </p:sp>
      <p:sp>
        <p:nvSpPr>
          <p:cNvPr id="90"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91"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Final Schedule UTP</a:t>
            </a:r>
            <a:br>
              <a:rPr lang="en-US"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20</a:t>
            </a:fld>
            <a:endParaRPr lang="en-US"/>
          </a:p>
        </p:txBody>
      </p:sp>
      <p:sp>
        <p:nvSpPr>
          <p:cNvPr id="45059" name="Rectangle 6"/>
          <p:cNvSpPr>
            <a:spLocks noGrp="1" noChangeArrowheads="1"/>
          </p:cNvSpPr>
          <p:nvPr>
            <p:ph sz="quarter" idx="14"/>
          </p:nvPr>
        </p:nvSpPr>
        <p:spPr/>
        <p:txBody>
          <a:bodyPr/>
          <a:lstStyle/>
          <a:p>
            <a:pPr eaLnBrk="1" hangingPunct="1">
              <a:spcBef>
                <a:spcPts val="1200"/>
              </a:spcBef>
              <a:buFont typeface="Arial" panose="020B0604020202020204" pitchFamily="34" charset="0"/>
              <a:buChar char="•"/>
              <a:defRPr/>
            </a:pPr>
            <a:r>
              <a:rPr lang="en-US" dirty="0"/>
              <a:t>Schedule UTP does not affect the policy of restraint.  </a:t>
            </a:r>
          </a:p>
          <a:p>
            <a:pPr eaLnBrk="1" hangingPunct="1">
              <a:spcBef>
                <a:spcPts val="1200"/>
              </a:spcBef>
              <a:buFont typeface="Arial" panose="020B0604020202020204" pitchFamily="34" charset="0"/>
              <a:buChar char="•"/>
              <a:defRPr/>
            </a:pPr>
            <a:r>
              <a:rPr lang="en-US" dirty="0"/>
              <a:t>Shuman: IRS is not seeking legal analysis of risk, but information.</a:t>
            </a:r>
          </a:p>
          <a:p>
            <a:pPr eaLnBrk="1" hangingPunct="1">
              <a:spcBef>
                <a:spcPts val="1200"/>
              </a:spcBef>
              <a:buFont typeface="Arial" panose="020B0604020202020204" pitchFamily="34" charset="0"/>
              <a:buChar char="•"/>
              <a:defRPr/>
            </a:pPr>
            <a:r>
              <a:rPr lang="en-US" dirty="0"/>
              <a:t>IRS will not seek privileged documents even if a taxpayer disclosed the document to a financial auditor as part of an audit.</a:t>
            </a:r>
          </a:p>
          <a:p>
            <a:pPr eaLnBrk="1" hangingPunct="1">
              <a:spcBef>
                <a:spcPts val="1200"/>
              </a:spcBef>
              <a:buFont typeface="Arial" panose="020B0604020202020204" pitchFamily="34" charset="0"/>
              <a:buChar char="•"/>
              <a:defRPr/>
            </a:pPr>
            <a:r>
              <a:rPr lang="en-US" dirty="0"/>
              <a:t>IRS reserves the right to assert privilege waiver if the taxpayer has engaged in any activity or taken any action other than providing privileged documents to an independent auditor.</a:t>
            </a:r>
          </a:p>
          <a:p>
            <a:pPr eaLnBrk="1" hangingPunct="1">
              <a:spcBef>
                <a:spcPts val="1200"/>
              </a:spcBef>
              <a:buFont typeface="Arial" panose="020B0604020202020204" pitchFamily="34" charset="0"/>
              <a:buChar char="•"/>
              <a:defRPr/>
            </a:pPr>
            <a:r>
              <a:rPr lang="en-US" dirty="0"/>
              <a:t>IRS reserves the right to request tax accrual </a:t>
            </a:r>
            <a:r>
              <a:rPr lang="en-US" dirty="0" err="1"/>
              <a:t>workpapers</a:t>
            </a:r>
            <a:r>
              <a:rPr lang="en-US" dirty="0"/>
              <a:t> under IRM 4.10.20.3 when unusual circumstances exist or the taxpayer has claimed the benefits of one or more listed transactions.</a:t>
            </a:r>
          </a:p>
        </p:txBody>
      </p:sp>
      <p:sp>
        <p:nvSpPr>
          <p:cNvPr id="4" name="Text Placeholder 3"/>
          <p:cNvSpPr>
            <a:spLocks noGrp="1"/>
          </p:cNvSpPr>
          <p:nvPr>
            <p:ph type="body" sz="quarter" idx="15"/>
          </p:nvPr>
        </p:nvSpPr>
        <p:spPr/>
        <p:txBody>
          <a:bodyPr/>
          <a:lstStyle/>
          <a:p>
            <a:r>
              <a:rPr lang="en-US" sz="2400" dirty="0"/>
              <a:t>Privilege &amp; Policy of Restraint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91396041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Remaining Issues</a:t>
            </a:r>
            <a:r>
              <a:rPr lang="en-US" sz="2800" dirty="0"/>
              <a:t>		</a:t>
            </a:r>
            <a:br>
              <a:rPr lang="en-US" sz="28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21</a:t>
            </a:fld>
            <a:endParaRPr lang="en-US"/>
          </a:p>
        </p:txBody>
      </p:sp>
      <p:sp>
        <p:nvSpPr>
          <p:cNvPr id="46083" name="Rectangle 3"/>
          <p:cNvSpPr>
            <a:spLocks noGrp="1" noChangeArrowheads="1"/>
          </p:cNvSpPr>
          <p:nvPr>
            <p:ph sz="quarter" idx="14"/>
          </p:nvPr>
        </p:nvSpPr>
        <p:spPr>
          <a:prstGeom prst="rect">
            <a:avLst/>
          </a:prstGeom>
        </p:spPr>
        <p:txBody>
          <a:bodyPr/>
          <a:lstStyle/>
          <a:p>
            <a:pPr eaLnBrk="1" hangingPunct="1"/>
            <a:r>
              <a:rPr lang="en-US" dirty="0" smtClean="0"/>
              <a:t>Uncertainly surrounding the adequacy of the </a:t>
            </a:r>
            <a:r>
              <a:rPr lang="ja-JP" altLang="en-US" dirty="0" smtClean="0"/>
              <a:t>“</a:t>
            </a:r>
            <a:r>
              <a:rPr lang="en-US" altLang="ja-JP" dirty="0" smtClean="0"/>
              <a:t>concise description.</a:t>
            </a:r>
            <a:r>
              <a:rPr lang="ja-JP" altLang="en-US" dirty="0" smtClean="0"/>
              <a:t>”</a:t>
            </a:r>
            <a:endParaRPr lang="en-US" altLang="ja-JP" dirty="0" smtClean="0"/>
          </a:p>
          <a:p>
            <a:pPr eaLnBrk="1" hangingPunct="1"/>
            <a:r>
              <a:rPr lang="en-US" dirty="0" smtClean="0"/>
              <a:t>No guidance for determining an </a:t>
            </a:r>
            <a:r>
              <a:rPr lang="ja-JP" altLang="en-US" dirty="0" smtClean="0"/>
              <a:t>“</a:t>
            </a:r>
            <a:r>
              <a:rPr lang="en-US" altLang="ja-JP" dirty="0" smtClean="0"/>
              <a:t>expectation to litigate.</a:t>
            </a:r>
            <a:r>
              <a:rPr lang="ja-JP" altLang="en-US" dirty="0" smtClean="0"/>
              <a:t>”</a:t>
            </a:r>
            <a:endParaRPr lang="en-US" altLang="ja-JP" dirty="0" smtClean="0"/>
          </a:p>
          <a:p>
            <a:pPr marL="511175" lvl="1" indent="-228600" eaLnBrk="1" hangingPunct="1">
              <a:buFont typeface="Arial" panose="020B0604020202020204" pitchFamily="34" charset="0"/>
              <a:buChar char="̶"/>
            </a:pPr>
            <a:r>
              <a:rPr lang="en-US" dirty="0" smtClean="0"/>
              <a:t>No exception for CAP participants.</a:t>
            </a:r>
          </a:p>
          <a:p>
            <a:pPr marL="568325" lvl="1" indent="-285750" eaLnBrk="1" hangingPunct="1">
              <a:buFont typeface="Arial" panose="020B0604020202020204" pitchFamily="34" charset="0"/>
              <a:buChar char="̶"/>
            </a:pPr>
            <a:r>
              <a:rPr lang="en-US" dirty="0" smtClean="0"/>
              <a:t>Gauging the possibility of settlement. </a:t>
            </a:r>
          </a:p>
          <a:p>
            <a:pPr eaLnBrk="1" hangingPunct="1"/>
            <a:r>
              <a:rPr lang="en-US" dirty="0" smtClean="0"/>
              <a:t>IRS use of the information and how reporting will impact future audits, appeals, amended returns, and other controversy matters with the IRS. </a:t>
            </a:r>
          </a:p>
          <a:p>
            <a:pPr eaLnBrk="1" hangingPunct="1"/>
            <a:r>
              <a:rPr lang="en-US" dirty="0" smtClean="0"/>
              <a:t>Substantiating uncertain positions with tax preparers and preparer penalties. </a:t>
            </a:r>
          </a:p>
          <a:p>
            <a:pPr eaLnBrk="1" hangingPunct="1"/>
            <a:r>
              <a:rPr lang="en-US" dirty="0" smtClean="0"/>
              <a:t>Release of information to foreign governments.</a:t>
            </a:r>
          </a:p>
          <a:p>
            <a:pPr eaLnBrk="1" hangingPunct="1"/>
            <a:r>
              <a:rPr lang="en-US" dirty="0" smtClean="0"/>
              <a:t>Potential impact failure to file has on statute of limitations for tax return and securing a refund. </a:t>
            </a:r>
          </a:p>
          <a:p>
            <a:pPr eaLnBrk="1" hangingPunct="1"/>
            <a:r>
              <a:rPr lang="en-US" dirty="0" smtClean="0"/>
              <a:t>State filing requirements</a:t>
            </a:r>
          </a:p>
        </p:txBody>
      </p:sp>
      <p:sp>
        <p:nvSpPr>
          <p:cNvPr id="4" name="Text Placeholder 3"/>
          <p:cNvSpPr>
            <a:spLocks noGrp="1"/>
          </p:cNvSpPr>
          <p:nvPr>
            <p:ph type="body" sz="quarter" idx="15"/>
          </p:nvPr>
        </p:nvSpPr>
        <p:spPr/>
        <p:txBody>
          <a:bodyPr/>
          <a:lstStyle/>
          <a:p>
            <a:r>
              <a:rPr lang="en-US" sz="2400" dirty="0"/>
              <a:t>Taxpayer Concerns</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5960224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pPr eaLnBrk="1" hangingPunct="1"/>
            <a:r>
              <a:rPr lang="en-US" dirty="0" smtClean="0"/>
              <a:t>Other Important Initiatives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22</a:t>
            </a:fld>
            <a:endParaRPr lang="en-US"/>
          </a:p>
        </p:txBody>
      </p:sp>
      <p:sp>
        <p:nvSpPr>
          <p:cNvPr id="47107" name="Rectangle 3"/>
          <p:cNvSpPr>
            <a:spLocks noGrp="1" noChangeArrowheads="1"/>
          </p:cNvSpPr>
          <p:nvPr>
            <p:ph sz="quarter" idx="13"/>
          </p:nvPr>
        </p:nvSpPr>
        <p:spPr>
          <a:prstGeom prst="rect">
            <a:avLst/>
          </a:prstGeom>
        </p:spPr>
        <p:txBody>
          <a:bodyPr/>
          <a:lstStyle/>
          <a:p>
            <a:pPr eaLnBrk="1" hangingPunct="1">
              <a:buFont typeface="Arial" panose="020B0604020202020204" pitchFamily="34" charset="0"/>
              <a:buChar char="•"/>
              <a:defRPr/>
            </a:pPr>
            <a:r>
              <a:rPr lang="en-US" dirty="0"/>
              <a:t>CAP: Service is expanding CAP to make it permanent.  Guidance is expected to be released shortly.  </a:t>
            </a:r>
          </a:p>
          <a:p>
            <a:pPr lvl="1" eaLnBrk="1" hangingPunct="1">
              <a:buFont typeface="Arial" charset="0"/>
              <a:buChar char="–"/>
              <a:defRPr/>
            </a:pPr>
            <a:r>
              <a:rPr lang="en-US" dirty="0"/>
              <a:t>Three phases: </a:t>
            </a:r>
          </a:p>
          <a:p>
            <a:pPr lvl="2" eaLnBrk="1" hangingPunct="1">
              <a:defRPr/>
            </a:pPr>
            <a:r>
              <a:rPr lang="en-US" dirty="0"/>
              <a:t>Pre-CAP: allows taxpayer to become current on audit cycle and provides a defined path to get into CAP.</a:t>
            </a:r>
          </a:p>
          <a:p>
            <a:pPr lvl="2" eaLnBrk="1" hangingPunct="1">
              <a:defRPr/>
            </a:pPr>
            <a:r>
              <a:rPr lang="en-US" dirty="0"/>
              <a:t>CAP: resembles existing pilot program.</a:t>
            </a:r>
          </a:p>
          <a:p>
            <a:pPr lvl="2" eaLnBrk="1" hangingPunct="1">
              <a:defRPr/>
            </a:pPr>
            <a:r>
              <a:rPr lang="en-US" dirty="0"/>
              <a:t>CAP Maintenance: calls for reduction of resources &amp; taxpayer contact. </a:t>
            </a:r>
          </a:p>
          <a:p>
            <a:pPr eaLnBrk="1" hangingPunct="1">
              <a:buFont typeface="Arial" panose="020B0604020202020204" pitchFamily="34" charset="0"/>
              <a:buChar char="•"/>
              <a:defRPr/>
            </a:pPr>
            <a:r>
              <a:rPr lang="en-US" dirty="0"/>
              <a:t>Fast Track Appeals</a:t>
            </a:r>
          </a:p>
          <a:p>
            <a:pPr lvl="1" eaLnBrk="1" hangingPunct="1">
              <a:buFont typeface="Arial" charset="0"/>
              <a:buChar char="–"/>
              <a:defRPr/>
            </a:pPr>
            <a:r>
              <a:rPr lang="en-US" dirty="0"/>
              <a:t>Expanding resources for more fast track cases, allowing every taxpayer the opportunity.</a:t>
            </a:r>
          </a:p>
          <a:p>
            <a:pPr lvl="1" eaLnBrk="1" hangingPunct="1">
              <a:buFont typeface="Arial" charset="0"/>
              <a:buChar char="–"/>
              <a:defRPr/>
            </a:pPr>
            <a:r>
              <a:rPr lang="en-US" dirty="0"/>
              <a:t>Reduces the cycle time by allowing the examiner to close the case when placed on Fast Track.</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6769970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pPr eaLnBrk="1" hangingPunct="1"/>
            <a:r>
              <a:rPr lang="en-US" b="1" smtClean="0"/>
              <a:t>Voluntary Disclosure Program</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23</a:t>
            </a:fld>
            <a:endParaRPr lang="en-US"/>
          </a:p>
        </p:txBody>
      </p:sp>
      <p:sp>
        <p:nvSpPr>
          <p:cNvPr id="48131" name="Rectangle 3"/>
          <p:cNvSpPr>
            <a:spLocks noGrp="1" noChangeArrowheads="1"/>
          </p:cNvSpPr>
          <p:nvPr>
            <p:ph sz="quarter" idx="13"/>
          </p:nvPr>
        </p:nvSpPr>
        <p:spPr>
          <a:prstGeom prst="rect">
            <a:avLst/>
          </a:prstGeom>
        </p:spPr>
        <p:txBody>
          <a:bodyPr/>
          <a:lstStyle/>
          <a:p>
            <a:pPr eaLnBrk="1" hangingPunct="1">
              <a:buFont typeface="Arial" panose="020B0604020202020204" pitchFamily="34" charset="0"/>
              <a:buChar char="•"/>
              <a:defRPr/>
            </a:pPr>
            <a:r>
              <a:rPr lang="en-US" dirty="0"/>
              <a:t>IRS encouraged taxpayers to disclose previously undisclosed offshore accounts, file FBARs, and resolve tax </a:t>
            </a:r>
          </a:p>
          <a:p>
            <a:pPr eaLnBrk="1" hangingPunct="1">
              <a:buFont typeface="Arial" panose="020B0604020202020204" pitchFamily="34" charset="0"/>
              <a:buChar char="•"/>
              <a:defRPr/>
            </a:pPr>
            <a:r>
              <a:rPr lang="en-US" dirty="0"/>
              <a:t>Potentially avoid criminal prosecution</a:t>
            </a:r>
          </a:p>
          <a:p>
            <a:pPr eaLnBrk="1" hangingPunct="1">
              <a:buFont typeface="Arial" panose="020B0604020202020204" pitchFamily="34" charset="0"/>
              <a:buChar char="•"/>
              <a:defRPr/>
            </a:pPr>
            <a:r>
              <a:rPr lang="en-US" dirty="0"/>
              <a:t>October 15, 2009 deadline &amp; uncertainties for late filers</a:t>
            </a:r>
          </a:p>
          <a:p>
            <a:pPr eaLnBrk="1" hangingPunct="1">
              <a:buFont typeface="Arial" panose="020B0604020202020204" pitchFamily="34" charset="0"/>
              <a:buChar char="•"/>
              <a:defRPr/>
            </a:pPr>
            <a:r>
              <a:rPr lang="en-US" dirty="0"/>
              <a:t>Penalty structure</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930084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b="1" dirty="0" smtClean="0"/>
              <a:t>UPDATE: Commissioner</a:t>
            </a:r>
            <a:r>
              <a:rPr lang="ja-JP" altLang="en-US" b="1" dirty="0" smtClean="0"/>
              <a:t>’</a:t>
            </a:r>
            <a:r>
              <a:rPr lang="en-US" altLang="ja-JP" b="1" dirty="0" smtClean="0"/>
              <a:t>s Statement </a:t>
            </a:r>
            <a:endParaRPr lang="en-US" sz="1600" i="1"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24</a:t>
            </a:fld>
            <a:endParaRPr lang="en-US"/>
          </a:p>
        </p:txBody>
      </p:sp>
      <p:sp>
        <p:nvSpPr>
          <p:cNvPr id="49155" name="Rectangle 3"/>
          <p:cNvSpPr>
            <a:spLocks noGrp="1" noChangeArrowheads="1"/>
          </p:cNvSpPr>
          <p:nvPr>
            <p:ph sz="quarter" idx="13"/>
          </p:nvPr>
        </p:nvSpPr>
        <p:spPr>
          <a:prstGeom prst="rect">
            <a:avLst/>
          </a:prstGeom>
        </p:spPr>
        <p:txBody>
          <a:bodyPr/>
          <a:lstStyle/>
          <a:p>
            <a:r>
              <a:rPr lang="en-US" dirty="0" smtClean="0"/>
              <a:t>Released Nov. 16, 2010:</a:t>
            </a:r>
          </a:p>
          <a:p>
            <a:pPr marL="457200" lvl="1" indent="-228600">
              <a:buFont typeface="Arial" panose="020B0604020202020204" pitchFamily="34" charset="0"/>
              <a:buChar char="̶"/>
            </a:pPr>
            <a:r>
              <a:rPr lang="en-US" dirty="0" smtClean="0"/>
              <a:t>Announced the withdrawal of the John Doe Summons in the UBS AG matter.  </a:t>
            </a:r>
          </a:p>
          <a:p>
            <a:pPr marL="685800" lvl="2" indent="-233363" eaLnBrk="1" hangingPunct="1"/>
            <a:r>
              <a:rPr lang="en-US" dirty="0" smtClean="0"/>
              <a:t>Attributable to the success of the Service obtaining the account holder information under the August 2009 agreement with Swiss government and UBS. </a:t>
            </a:r>
          </a:p>
          <a:p>
            <a:pPr marL="457200" lvl="1" indent="-228600" eaLnBrk="1" hangingPunct="1">
              <a:buFont typeface="Arial" panose="020B0604020202020204" pitchFamily="34" charset="0"/>
              <a:buChar char="̶"/>
            </a:pPr>
            <a:r>
              <a:rPr lang="en-US" dirty="0" smtClean="0"/>
              <a:t>The Commissioner provided an update on the voluntary disclosure program and the UBS agreement.</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5850181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b="1" smtClean="0"/>
              <a:t>UPDATE: Commissioner</a:t>
            </a:r>
            <a:r>
              <a:rPr lang="ja-JP" altLang="en-US" b="1" smtClean="0"/>
              <a:t>’</a:t>
            </a:r>
            <a:r>
              <a:rPr lang="en-US" altLang="ja-JP" b="1" smtClean="0"/>
              <a:t>s Statement </a:t>
            </a:r>
            <a:endParaRPr lang="en-US" sz="1800" i="1"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25</a:t>
            </a:fld>
            <a:endParaRPr lang="en-US"/>
          </a:p>
        </p:txBody>
      </p:sp>
      <p:sp>
        <p:nvSpPr>
          <p:cNvPr id="50179" name="Rectangle 3"/>
          <p:cNvSpPr>
            <a:spLocks noGrp="1" noChangeArrowheads="1"/>
          </p:cNvSpPr>
          <p:nvPr>
            <p:ph sz="quarter" idx="13"/>
          </p:nvPr>
        </p:nvSpPr>
        <p:spPr>
          <a:prstGeom prst="rect">
            <a:avLst/>
          </a:prstGeom>
        </p:spPr>
        <p:txBody>
          <a:bodyPr/>
          <a:lstStyle/>
          <a:p>
            <a:pPr eaLnBrk="1" hangingPunct="1"/>
            <a:r>
              <a:rPr lang="en-US" dirty="0" smtClean="0"/>
              <a:t>Voluntary Disclosure Program </a:t>
            </a:r>
          </a:p>
          <a:p>
            <a:pPr marL="457200" lvl="1" indent="-195263" eaLnBrk="1" hangingPunct="1">
              <a:buFont typeface="Arial" panose="020B0604020202020204" pitchFamily="34" charset="0"/>
              <a:buChar char="̶"/>
            </a:pPr>
            <a:r>
              <a:rPr lang="en-US" dirty="0" smtClean="0"/>
              <a:t>Approximately 15,000 voluntary disclosures from individuals before the VDP program ended. </a:t>
            </a:r>
          </a:p>
          <a:p>
            <a:pPr marL="457200" lvl="1" indent="-196850">
              <a:buFont typeface="Arial" panose="020B0604020202020204" pitchFamily="34" charset="0"/>
              <a:buChar char="̶"/>
            </a:pPr>
            <a:r>
              <a:rPr lang="en-US" dirty="0"/>
              <a:t>Additional</a:t>
            </a:r>
            <a:r>
              <a:rPr lang="en-US" dirty="0" smtClean="0"/>
              <a:t> 3,000 disclosures after the program closed. </a:t>
            </a:r>
          </a:p>
          <a:p>
            <a:pPr marL="457200" lvl="1" indent="-196850" eaLnBrk="1" hangingPunct="1">
              <a:buFont typeface="Arial" panose="020B0604020202020204" pitchFamily="34" charset="0"/>
              <a:buChar char="̶"/>
            </a:pPr>
            <a:r>
              <a:rPr lang="en-US" dirty="0" smtClean="0"/>
              <a:t>Average of $200,000 in tax collections per case, including back taxes, interest, and penalties.  </a:t>
            </a:r>
          </a:p>
          <a:p>
            <a:pPr eaLnBrk="1" hangingPunct="1"/>
            <a:r>
              <a:rPr lang="en-US" dirty="0" smtClean="0"/>
              <a:t>UBS AG Agreement</a:t>
            </a:r>
          </a:p>
          <a:p>
            <a:pPr marL="457200" lvl="1" indent="-196850" eaLnBrk="1" hangingPunct="1">
              <a:buFont typeface="Arial" panose="020B0604020202020204" pitchFamily="34" charset="0"/>
              <a:buChar char="̶"/>
            </a:pPr>
            <a:r>
              <a:rPr lang="en-US" dirty="0" smtClean="0"/>
              <a:t>IRS has received 4,000 UBS treaty-request accounts thus far.</a:t>
            </a:r>
          </a:p>
          <a:p>
            <a:pPr marL="457200" lvl="1" indent="-196850" eaLnBrk="1" hangingPunct="1">
              <a:buFont typeface="Arial" panose="020B0604020202020204" pitchFamily="34" charset="0"/>
              <a:buChar char="̶"/>
            </a:pPr>
            <a:r>
              <a:rPr lang="en-US" dirty="0" smtClean="0"/>
              <a:t>Anticipates more after the remaining accounts are decided by the Swiss Federal Administrative Court—somewhere close to 7,500. </a:t>
            </a:r>
            <a:endParaRPr lang="en-US" sz="1400" i="1" dirty="0" smtClean="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7125012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pPr eaLnBrk="1" hangingPunct="1"/>
            <a:r>
              <a:rPr lang="en-US" b="1" smtClean="0"/>
              <a:t>UPDATE: Commissioner</a:t>
            </a:r>
            <a:r>
              <a:rPr lang="ja-JP" altLang="en-US" b="1" smtClean="0"/>
              <a:t>’</a:t>
            </a:r>
            <a:r>
              <a:rPr lang="en-US" altLang="ja-JP" b="1" smtClean="0"/>
              <a:t>s Statement </a:t>
            </a:r>
            <a:endParaRPr lang="en-US"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26</a:t>
            </a:fld>
            <a:endParaRPr lang="en-US"/>
          </a:p>
        </p:txBody>
      </p:sp>
      <p:sp>
        <p:nvSpPr>
          <p:cNvPr id="51203" name="Rectangle 3"/>
          <p:cNvSpPr>
            <a:spLocks noGrp="1" noChangeArrowheads="1"/>
          </p:cNvSpPr>
          <p:nvPr>
            <p:ph sz="quarter" idx="13"/>
          </p:nvPr>
        </p:nvSpPr>
        <p:spPr>
          <a:prstGeom prst="rect">
            <a:avLst/>
          </a:prstGeom>
        </p:spPr>
        <p:txBody>
          <a:bodyPr/>
          <a:lstStyle/>
          <a:p>
            <a:pPr eaLnBrk="1" hangingPunct="1"/>
            <a:r>
              <a:rPr lang="en-US" smtClean="0"/>
              <a:t>IRS is scouring the vast quantity of data received from VDP applicants and other sources.  </a:t>
            </a:r>
          </a:p>
          <a:p>
            <a:pPr eaLnBrk="1" hangingPunct="1"/>
            <a:r>
              <a:rPr lang="en-US" smtClean="0"/>
              <a:t>Information has proved invaluable in corroborating prior leads and developing new leads, involving numerous banks, advisors, and promoters from around the world. </a:t>
            </a:r>
          </a:p>
          <a:p>
            <a:pPr eaLnBrk="1" hangingPunct="1"/>
            <a:r>
              <a:rPr lang="en-US" smtClean="0"/>
              <a:t>IRS has additional cases and banks in its sights now.  </a:t>
            </a:r>
            <a:r>
              <a:rPr lang="ja-JP" altLang="en-US" smtClean="0"/>
              <a:t>“</a:t>
            </a:r>
            <a:r>
              <a:rPr lang="en-US" altLang="ja-JP" smtClean="0"/>
              <a:t>[T]his has never been about one bank or one country.</a:t>
            </a:r>
            <a:r>
              <a:rPr lang="ja-JP" altLang="en-US" smtClean="0"/>
              <a:t>”</a:t>
            </a:r>
            <a:endParaRPr lang="en-US" altLang="ja-JP" smtClean="0"/>
          </a:p>
          <a:p>
            <a:pPr eaLnBrk="1" hangingPunct="1"/>
            <a:r>
              <a:rPr lang="en-US" smtClean="0"/>
              <a:t>Commissioner promised that there was </a:t>
            </a:r>
            <a:r>
              <a:rPr lang="ja-JP" altLang="en-US" smtClean="0"/>
              <a:t>“</a:t>
            </a:r>
            <a:r>
              <a:rPr lang="en-US" altLang="ja-JP" smtClean="0"/>
              <a:t>more to come,</a:t>
            </a:r>
            <a:r>
              <a:rPr lang="ja-JP" altLang="en-US" smtClean="0"/>
              <a:t>”</a:t>
            </a:r>
            <a:r>
              <a:rPr lang="en-US" altLang="ja-JP" smtClean="0"/>
              <a:t> and this was </a:t>
            </a:r>
            <a:r>
              <a:rPr lang="ja-JP" altLang="en-US" smtClean="0"/>
              <a:t>“</a:t>
            </a:r>
            <a:r>
              <a:rPr lang="en-US" altLang="ja-JP" smtClean="0"/>
              <a:t>just the start.</a:t>
            </a:r>
            <a:r>
              <a:rPr lang="ja-JP" altLang="en-US" smtClean="0"/>
              <a:t>”</a:t>
            </a:r>
            <a:endParaRPr lang="en-US" altLang="ja-JP" smtClean="0"/>
          </a:p>
          <a:p>
            <a:pPr eaLnBrk="1" hangingPunct="1"/>
            <a:r>
              <a:rPr lang="ja-JP" altLang="en-US" smtClean="0"/>
              <a:t>“</a:t>
            </a:r>
            <a:r>
              <a:rPr lang="en-US" altLang="ja-JP" smtClean="0"/>
              <a:t>[W]e are sending a clear message to taxpayers that we are serious about tax compliance.</a:t>
            </a:r>
            <a:r>
              <a:rPr lang="ja-JP" altLang="en-US" smtClean="0"/>
              <a:t>”</a:t>
            </a:r>
            <a:r>
              <a:rPr lang="en-US" altLang="ja-JP" smtClean="0"/>
              <a:t>  </a:t>
            </a:r>
            <a:r>
              <a:rPr lang="ja-JP" altLang="en-US" smtClean="0"/>
              <a:t>“</a:t>
            </a:r>
            <a:r>
              <a:rPr lang="en-US" altLang="ja-JP" smtClean="0"/>
              <a:t>[C]ombating international tax evasion will continue to be a top priority.</a:t>
            </a:r>
            <a:r>
              <a:rPr lang="ja-JP" altLang="en-US" smtClean="0"/>
              <a:t>”</a:t>
            </a:r>
            <a:r>
              <a:rPr lang="en-US" altLang="ja-JP" smtClean="0"/>
              <a:t> </a:t>
            </a:r>
            <a:endParaRPr lang="en-US" smtClean="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7275497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pPr eaLnBrk="1" hangingPunct="1"/>
            <a:r>
              <a:rPr lang="en-US" b="1" smtClean="0"/>
              <a:t>FATCA</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27</a:t>
            </a:fld>
            <a:endParaRPr lang="en-US"/>
          </a:p>
        </p:txBody>
      </p:sp>
      <p:sp>
        <p:nvSpPr>
          <p:cNvPr id="52227" name="Rectangle 3"/>
          <p:cNvSpPr>
            <a:spLocks noGrp="1" noChangeArrowheads="1"/>
          </p:cNvSpPr>
          <p:nvPr>
            <p:ph sz="quarter" idx="13"/>
          </p:nvPr>
        </p:nvSpPr>
        <p:spPr>
          <a:prstGeom prst="rect">
            <a:avLst/>
          </a:prstGeom>
        </p:spPr>
        <p:txBody>
          <a:bodyPr/>
          <a:lstStyle/>
          <a:p>
            <a:pPr eaLnBrk="1" hangingPunct="1"/>
            <a:r>
              <a:rPr lang="en-US" smtClean="0"/>
              <a:t>Foreign Account Tax Compliance Act (FATCA): included in the Hiring Incentives to Restore Employment Act of 2010 (HIRE) (enacted Mar. 18, 2010), codified at 26 U.S.C. §§ 1471-1474.  </a:t>
            </a:r>
          </a:p>
          <a:p>
            <a:pPr eaLnBrk="1" hangingPunct="1"/>
            <a:r>
              <a:rPr lang="en-US" smtClean="0"/>
              <a:t>Shulman characterized FATCA as the </a:t>
            </a:r>
            <a:r>
              <a:rPr lang="ja-JP" altLang="en-US" smtClean="0"/>
              <a:t>“</a:t>
            </a:r>
            <a:r>
              <a:rPr lang="en-US" altLang="ja-JP" smtClean="0"/>
              <a:t>most important international information reporting legislation enacted in a generation.</a:t>
            </a:r>
            <a:r>
              <a:rPr lang="ja-JP" altLang="en-US" smtClean="0"/>
              <a:t>”</a:t>
            </a:r>
            <a:r>
              <a:rPr lang="en-US" altLang="ja-JP" smtClean="0"/>
              <a:t> </a:t>
            </a:r>
          </a:p>
          <a:p>
            <a:pPr eaLnBrk="1" hangingPunct="1"/>
            <a:r>
              <a:rPr lang="en-US" smtClean="0"/>
              <a:t>FATCA impacts investors, foreign financial institutions, investment and mutual funds, American expatriates, and issuers of non-publicly traded debt and equity.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41001935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pPr eaLnBrk="1" hangingPunct="1"/>
            <a:r>
              <a:rPr lang="en-US" b="1" dirty="0" smtClean="0"/>
              <a:t>Purpose</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28</a:t>
            </a:fld>
            <a:endParaRPr lang="en-US"/>
          </a:p>
        </p:txBody>
      </p:sp>
      <p:sp>
        <p:nvSpPr>
          <p:cNvPr id="53251" name="Rectangle 3"/>
          <p:cNvSpPr>
            <a:spLocks noGrp="1" noChangeArrowheads="1"/>
          </p:cNvSpPr>
          <p:nvPr>
            <p:ph sz="quarter" idx="13"/>
          </p:nvPr>
        </p:nvSpPr>
        <p:spPr>
          <a:prstGeom prst="rect">
            <a:avLst/>
          </a:prstGeom>
        </p:spPr>
        <p:txBody>
          <a:bodyPr/>
          <a:lstStyle/>
          <a:p>
            <a:pPr eaLnBrk="1" hangingPunct="1"/>
            <a:r>
              <a:rPr lang="en-US" dirty="0" smtClean="0"/>
              <a:t>Prevent the abuse of rules U.S. tax evaders on U.S.-source investment income through accounts with financial institutions located in tax havens and increase transparency with respect to reporting and withholding. </a:t>
            </a:r>
          </a:p>
          <a:p>
            <a:pPr eaLnBrk="1" hangingPunct="1"/>
            <a:r>
              <a:rPr lang="en-US" dirty="0" smtClean="0"/>
              <a:t>Shulman: FATCA provided the agency with the tools to crack down on U.S. persons </a:t>
            </a:r>
            <a:r>
              <a:rPr lang="ja-JP" altLang="en-US" dirty="0" smtClean="0"/>
              <a:t>“</a:t>
            </a:r>
            <a:r>
              <a:rPr lang="en-US" altLang="ja-JP" dirty="0" smtClean="0"/>
              <a:t>hiding assets overseas</a:t>
            </a:r>
            <a:r>
              <a:rPr lang="ja-JP" altLang="en-US" dirty="0" smtClean="0"/>
              <a:t>”</a:t>
            </a:r>
            <a:r>
              <a:rPr lang="en-US" altLang="ja-JP" dirty="0" smtClean="0"/>
              <a:t> by:</a:t>
            </a:r>
          </a:p>
          <a:p>
            <a:pPr marL="457200" lvl="1" indent="-174625" eaLnBrk="1" hangingPunct="1">
              <a:buFont typeface="Arial" panose="020B0604020202020204" pitchFamily="34" charset="0"/>
              <a:buChar char="̶"/>
            </a:pPr>
            <a:r>
              <a:rPr lang="en-US" dirty="0" smtClean="0"/>
              <a:t>(1) increasing information reporting by U.S. persons with offshore assets through imposition of stiff penalties for failure to comply; </a:t>
            </a:r>
          </a:p>
          <a:p>
            <a:pPr marL="457200" lvl="1" indent="-174625" eaLnBrk="1" hangingPunct="1">
              <a:buFont typeface="Arial" panose="020B0604020202020204" pitchFamily="34" charset="0"/>
              <a:buChar char="̶"/>
            </a:pPr>
            <a:r>
              <a:rPr lang="en-US" dirty="0" smtClean="0"/>
              <a:t>(2) requiring foreign financial institutions to disclose information regarding their U.S. investors or face increased withholding on their U.S. income and gains; and </a:t>
            </a:r>
          </a:p>
          <a:p>
            <a:pPr marL="457200" lvl="1" indent="-174625" eaLnBrk="1" hangingPunct="1">
              <a:buFont typeface="Arial" panose="020B0604020202020204" pitchFamily="34" charset="0"/>
              <a:buChar char="̶"/>
            </a:pPr>
            <a:r>
              <a:rPr lang="en-US" dirty="0" smtClean="0"/>
              <a:t>(3) ramping up the stakes for foreign financial institutions that have to agree to disclose U.S. investors to the IRS or feel the pain of a substantial new withholding tax on U.S. income and gains.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2495980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lstStyle/>
          <a:p>
            <a:pPr eaLnBrk="1" hangingPunct="1"/>
            <a:r>
              <a:rPr lang="en-US" b="1" smtClean="0"/>
              <a:t>Key Provision: Withholding</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29</a:t>
            </a:fld>
            <a:endParaRPr lang="en-US"/>
          </a:p>
        </p:txBody>
      </p:sp>
      <p:sp>
        <p:nvSpPr>
          <p:cNvPr id="54275" name="Rectangle 3"/>
          <p:cNvSpPr>
            <a:spLocks noGrp="1" noChangeArrowheads="1"/>
          </p:cNvSpPr>
          <p:nvPr>
            <p:ph sz="quarter" idx="13"/>
          </p:nvPr>
        </p:nvSpPr>
        <p:spPr>
          <a:prstGeom prst="rect">
            <a:avLst/>
          </a:prstGeom>
        </p:spPr>
        <p:txBody>
          <a:bodyPr/>
          <a:lstStyle/>
          <a:p>
            <a:pPr eaLnBrk="1" hangingPunct="1"/>
            <a:r>
              <a:rPr lang="en-US" dirty="0" smtClean="0"/>
              <a:t>A </a:t>
            </a:r>
            <a:r>
              <a:rPr lang="ja-JP" altLang="en-US" dirty="0" smtClean="0"/>
              <a:t>“</a:t>
            </a:r>
            <a:r>
              <a:rPr lang="en-US" altLang="ja-JP" dirty="0" smtClean="0"/>
              <a:t>withholding agent</a:t>
            </a:r>
            <a:r>
              <a:rPr lang="ja-JP" altLang="en-US" dirty="0" smtClean="0"/>
              <a:t>”</a:t>
            </a:r>
            <a:r>
              <a:rPr lang="en-US" altLang="ja-JP" dirty="0" smtClean="0"/>
              <a:t> must withhold 30% from any </a:t>
            </a:r>
            <a:r>
              <a:rPr lang="ja-JP" altLang="en-US" dirty="0" smtClean="0"/>
              <a:t>“</a:t>
            </a:r>
            <a:r>
              <a:rPr lang="en-US" altLang="ja-JP" dirty="0" err="1" smtClean="0"/>
              <a:t>withholdable</a:t>
            </a:r>
            <a:r>
              <a:rPr lang="en-US" altLang="ja-JP" dirty="0" smtClean="0"/>
              <a:t> payment</a:t>
            </a:r>
            <a:r>
              <a:rPr lang="ja-JP" altLang="en-US" dirty="0" smtClean="0"/>
              <a:t>”</a:t>
            </a:r>
            <a:r>
              <a:rPr lang="en-US" altLang="ja-JP" dirty="0" smtClean="0"/>
              <a:t> to a </a:t>
            </a:r>
            <a:r>
              <a:rPr lang="ja-JP" altLang="en-US" dirty="0" smtClean="0"/>
              <a:t>“</a:t>
            </a:r>
            <a:r>
              <a:rPr lang="en-US" altLang="ja-JP" dirty="0" smtClean="0"/>
              <a:t>foreign financial institution</a:t>
            </a:r>
            <a:r>
              <a:rPr lang="ja-JP" altLang="en-US" dirty="0" smtClean="0"/>
              <a:t>”</a:t>
            </a:r>
            <a:r>
              <a:rPr lang="en-US" altLang="ja-JP" dirty="0" smtClean="0"/>
              <a:t> (</a:t>
            </a:r>
            <a:r>
              <a:rPr lang="ja-JP" altLang="en-US" dirty="0" smtClean="0"/>
              <a:t>“</a:t>
            </a:r>
            <a:r>
              <a:rPr lang="en-US" altLang="ja-JP" dirty="0" smtClean="0"/>
              <a:t>FFI</a:t>
            </a:r>
            <a:r>
              <a:rPr lang="ja-JP" altLang="en-US" dirty="0" smtClean="0"/>
              <a:t>”</a:t>
            </a:r>
            <a:r>
              <a:rPr lang="en-US" altLang="ja-JP" dirty="0" smtClean="0"/>
              <a:t>) and certain </a:t>
            </a:r>
            <a:r>
              <a:rPr lang="ja-JP" altLang="en-US" dirty="0" smtClean="0"/>
              <a:t>“</a:t>
            </a:r>
            <a:r>
              <a:rPr lang="en-US" altLang="ja-JP" dirty="0" smtClean="0"/>
              <a:t>non-financial foreign entities</a:t>
            </a:r>
            <a:r>
              <a:rPr lang="ja-JP" altLang="en-US" dirty="0" smtClean="0"/>
              <a:t>”</a:t>
            </a:r>
            <a:r>
              <a:rPr lang="en-US" altLang="ja-JP" dirty="0" smtClean="0"/>
              <a:t> (</a:t>
            </a:r>
            <a:r>
              <a:rPr lang="ja-JP" altLang="en-US" dirty="0" smtClean="0"/>
              <a:t>“</a:t>
            </a:r>
            <a:r>
              <a:rPr lang="en-US" altLang="ja-JP" dirty="0" smtClean="0"/>
              <a:t>NFFEs</a:t>
            </a:r>
            <a:r>
              <a:rPr lang="ja-JP" altLang="en-US" dirty="0" smtClean="0"/>
              <a:t>”</a:t>
            </a:r>
            <a:r>
              <a:rPr lang="en-US" altLang="ja-JP" dirty="0" smtClean="0"/>
              <a:t>). </a:t>
            </a:r>
          </a:p>
          <a:p>
            <a:pPr eaLnBrk="1" hangingPunct="1"/>
            <a:r>
              <a:rPr lang="en-US" dirty="0" smtClean="0"/>
              <a:t>These requirements also apply to each FFI that is a member of the same </a:t>
            </a:r>
            <a:r>
              <a:rPr lang="ja-JP" altLang="en-US" dirty="0" smtClean="0"/>
              <a:t>“</a:t>
            </a:r>
            <a:r>
              <a:rPr lang="en-US" altLang="ja-JP" dirty="0" smtClean="0"/>
              <a:t>expanded affiliated group</a:t>
            </a:r>
            <a:r>
              <a:rPr lang="ja-JP" altLang="en-US" dirty="0" smtClean="0"/>
              <a:t>”</a:t>
            </a:r>
            <a:r>
              <a:rPr lang="en-US" altLang="ja-JP" dirty="0" smtClean="0"/>
              <a:t> as the FFI.</a:t>
            </a:r>
            <a:endParaRPr lang="en-US" dirty="0" smtClean="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802718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Offices by list</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3</a:t>
            </a:fld>
            <a:endParaRPr lang="en-US"/>
          </a:p>
        </p:txBody>
      </p:sp>
      <p:graphicFrame>
        <p:nvGraphicFramePr>
          <p:cNvPr id="6" name="Content Placeholder 13"/>
          <p:cNvGraphicFramePr>
            <a:graphicFrameLocks/>
          </p:cNvGraphicFramePr>
          <p:nvPr>
            <p:extLst>
              <p:ext uri="{D42A27DB-BD31-4B8C-83A1-F6EECF244321}">
                <p14:modId xmlns:p14="http://schemas.microsoft.com/office/powerpoint/2010/main" val="4191257943"/>
              </p:ext>
            </p:extLst>
          </p:nvPr>
        </p:nvGraphicFramePr>
        <p:xfrm>
          <a:off x="368300" y="1737360"/>
          <a:ext cx="8412478" cy="4209288"/>
        </p:xfrm>
        <a:graphic>
          <a:graphicData uri="http://schemas.openxmlformats.org/drawingml/2006/table">
            <a:tbl>
              <a:tblPr firstRow="1" bandRow="1">
                <a:tableStyleId>{5C22544A-7EE6-4342-B048-85BDC9FD1C3A}</a:tableStyleId>
              </a:tblPr>
              <a:tblGrid>
                <a:gridCol w="1122958"/>
                <a:gridCol w="93579"/>
                <a:gridCol w="940411"/>
                <a:gridCol w="93579"/>
                <a:gridCol w="940411"/>
                <a:gridCol w="93579"/>
                <a:gridCol w="940411"/>
                <a:gridCol w="93579"/>
                <a:gridCol w="940411"/>
                <a:gridCol w="97725"/>
                <a:gridCol w="940411"/>
                <a:gridCol w="117301"/>
                <a:gridCol w="940411"/>
                <a:gridCol w="117301"/>
                <a:gridCol w="940411"/>
              </a:tblGrid>
              <a:tr h="283464">
                <a:tc>
                  <a:txBody>
                    <a:bodyPr/>
                    <a:lstStyle/>
                    <a:p>
                      <a:pPr algn="l"/>
                      <a:r>
                        <a:rPr lang="en-US" sz="800" b="1" dirty="0" smtClean="0">
                          <a:solidFill>
                            <a:schemeClr val="tx1">
                              <a:lumMod val="50000"/>
                            </a:schemeClr>
                          </a:solidFill>
                        </a:rPr>
                        <a:t>Key</a:t>
                      </a:r>
                      <a:endParaRPr lang="en-US" sz="800" b="1" dirty="0">
                        <a:solidFill>
                          <a:schemeClr val="tx1">
                            <a:lumMod val="50000"/>
                          </a:schemeClr>
                        </a:solidFill>
                      </a:endParaRPr>
                    </a:p>
                  </a:txBody>
                  <a:tcPr marL="0" marR="0" anchor="ctr">
                    <a:lnL w="12700" cmpd="sng">
                      <a:noFill/>
                    </a:lnL>
                    <a:lnR w="12700" cmpd="sng">
                      <a:noFill/>
                    </a:lnR>
                    <a:lnT w="5715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4"/>
                          </a:solidFill>
                          <a:latin typeface="+mn-lt"/>
                          <a:ea typeface="+mn-ea"/>
                          <a:cs typeface="+mn-cs"/>
                        </a:rPr>
                        <a:t>Canada</a:t>
                      </a:r>
                      <a:endParaRPr lang="en-US" sz="800" b="1" kern="1200" dirty="0">
                        <a:solidFill>
                          <a:schemeClr val="accent4"/>
                        </a:solidFill>
                        <a:latin typeface="+mn-lt"/>
                        <a:ea typeface="+mn-ea"/>
                        <a:cs typeface="+mn-cs"/>
                      </a:endParaRPr>
                    </a:p>
                  </a:txBody>
                  <a:tcPr marL="0" marR="0" anchor="ctr">
                    <a:lnL w="12700" cmpd="sng">
                      <a:noFill/>
                    </a:lnL>
                    <a:lnR w="12700" cmpd="sng">
                      <a:noFill/>
                    </a:lnR>
                    <a:lnT w="5715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5"/>
                          </a:solidFill>
                          <a:latin typeface="+mn-lt"/>
                          <a:ea typeface="+mn-ea"/>
                          <a:cs typeface="+mn-cs"/>
                        </a:rPr>
                        <a:t>United States</a:t>
                      </a:r>
                      <a:endParaRPr lang="en-US" sz="800" b="1" kern="1200" dirty="0">
                        <a:solidFill>
                          <a:schemeClr val="accent5"/>
                        </a:solidFill>
                        <a:latin typeface="+mn-lt"/>
                        <a:ea typeface="+mn-ea"/>
                        <a:cs typeface="+mn-cs"/>
                      </a:endParaRPr>
                    </a:p>
                  </a:txBody>
                  <a:tcPr marL="0" marR="0" anchor="ctr">
                    <a:lnL w="12700" cmpd="sng">
                      <a:noFill/>
                    </a:lnL>
                    <a:lnR w="12700" cmpd="sng">
                      <a:noFill/>
                    </a:lnR>
                    <a:lnT w="5715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6"/>
                          </a:solidFill>
                          <a:latin typeface="+mn-lt"/>
                          <a:ea typeface="+mn-ea"/>
                          <a:cs typeface="+mn-cs"/>
                        </a:rPr>
                        <a:t>Europe</a:t>
                      </a:r>
                      <a:endParaRPr lang="en-US" sz="800" b="1" kern="1200" dirty="0">
                        <a:solidFill>
                          <a:schemeClr val="accent6"/>
                        </a:solidFill>
                        <a:latin typeface="+mn-lt"/>
                        <a:ea typeface="+mn-ea"/>
                        <a:cs typeface="+mn-cs"/>
                      </a:endParaRPr>
                    </a:p>
                  </a:txBody>
                  <a:tcPr marL="0" marR="0" anchor="ctr">
                    <a:lnL w="12700" cmpd="sng">
                      <a:noFill/>
                    </a:lnL>
                    <a:lnR w="12700" cmpd="sng">
                      <a:noFill/>
                    </a:lnR>
                    <a:lnT w="5715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3"/>
                          </a:solidFill>
                          <a:latin typeface="+mn-lt"/>
                          <a:ea typeface="+mn-ea"/>
                          <a:cs typeface="+mn-cs"/>
                        </a:rPr>
                        <a:t>Central and Eastern Europe</a:t>
                      </a:r>
                      <a:endParaRPr lang="en-US" sz="800" b="1" kern="1200" dirty="0">
                        <a:solidFill>
                          <a:schemeClr val="accent3"/>
                        </a:solidFill>
                        <a:latin typeface="+mn-lt"/>
                        <a:ea typeface="+mn-ea"/>
                        <a:cs typeface="+mn-cs"/>
                      </a:endParaRPr>
                    </a:p>
                  </a:txBody>
                  <a:tcPr marL="0" marR="0" anchor="ctr">
                    <a:lnL w="12700" cmpd="sng">
                      <a:noFill/>
                    </a:lnL>
                    <a:lnR w="12700" cmpd="sng">
                      <a:noFill/>
                    </a:lnR>
                    <a:lnT w="5715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7C3306"/>
                          </a:solidFill>
                          <a:latin typeface="+mn-lt"/>
                          <a:ea typeface="+mn-ea"/>
                          <a:cs typeface="+mn-cs"/>
                        </a:rPr>
                        <a:t>Africa</a:t>
                      </a:r>
                      <a:endParaRPr lang="en-US" sz="800" b="1" kern="1200" dirty="0">
                        <a:solidFill>
                          <a:srgbClr val="7C3306"/>
                        </a:solidFill>
                        <a:latin typeface="+mn-lt"/>
                        <a:ea typeface="+mn-ea"/>
                        <a:cs typeface="+mn-cs"/>
                      </a:endParaRPr>
                    </a:p>
                  </a:txBody>
                  <a:tcPr marL="0" marR="0" anchor="ctr">
                    <a:lnL w="12700" cmpd="sng">
                      <a:noFill/>
                    </a:lnL>
                    <a:lnR w="12700" cmpd="sng">
                      <a:noFill/>
                    </a:lnR>
                    <a:lnT w="57150" cap="flat" cmpd="sng" algn="ctr">
                      <a:solidFill>
                        <a:srgbClr val="7C3306"/>
                      </a:solidFill>
                      <a:prstDash val="solid"/>
                      <a:round/>
                      <a:headEnd type="none" w="med" len="med"/>
                      <a:tailEnd type="none" w="med" len="med"/>
                    </a:lnT>
                    <a:lnB w="12700" cap="flat" cmpd="sng" algn="ctr">
                      <a:solidFill>
                        <a:srgbClr val="7C330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4"/>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A30B35"/>
                          </a:solidFill>
                          <a:latin typeface="+mn-lt"/>
                          <a:ea typeface="+mn-ea"/>
                          <a:cs typeface="+mn-cs"/>
                        </a:rPr>
                        <a:t>Middle East</a:t>
                      </a:r>
                      <a:endParaRPr lang="en-US" sz="800" b="1" kern="1200" dirty="0">
                        <a:solidFill>
                          <a:srgbClr val="A30B35"/>
                        </a:solidFill>
                        <a:latin typeface="+mn-lt"/>
                        <a:ea typeface="+mn-ea"/>
                        <a:cs typeface="+mn-cs"/>
                      </a:endParaRPr>
                    </a:p>
                  </a:txBody>
                  <a:tcPr marL="0" marR="0" anchor="ctr">
                    <a:lnL w="12700" cmpd="sng">
                      <a:noFill/>
                    </a:lnL>
                    <a:lnR w="12700" cmpd="sng">
                      <a:noFill/>
                    </a:lnR>
                    <a:lnT w="57150" cap="flat" cmpd="sng" algn="ctr">
                      <a:solidFill>
                        <a:srgbClr val="A30B35"/>
                      </a:solidFill>
                      <a:prstDash val="solid"/>
                      <a:round/>
                      <a:headEnd type="none" w="med" len="med"/>
                      <a:tailEnd type="none" w="med" len="med"/>
                    </a:lnT>
                    <a:lnB w="12700" cap="flat" cmpd="sng" algn="ctr">
                      <a:solidFill>
                        <a:srgbClr val="A30B3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smtClean="0">
                          <a:solidFill>
                            <a:schemeClr val="accent2"/>
                          </a:solidFill>
                        </a:rPr>
                        <a:t>Asia Pacific</a:t>
                      </a:r>
                      <a:endParaRPr lang="en-US" sz="800" b="1" dirty="0">
                        <a:solidFill>
                          <a:schemeClr val="accent2"/>
                        </a:solidFill>
                      </a:endParaRPr>
                    </a:p>
                  </a:txBody>
                  <a:tcPr marL="0" marR="0" anchor="ctr">
                    <a:lnL w="12700" cmpd="sng">
                      <a:noFill/>
                    </a:lnL>
                    <a:lnR w="12700" cmpd="sng">
                      <a:noFill/>
                    </a:lnR>
                    <a:lnT w="571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r>
              <a:tr h="2651760">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7150" algn="ctr"/>
                          <a:tab pos="115888" algn="l"/>
                        </a:tabLst>
                        <a:defRPr/>
                      </a:pPr>
                      <a:r>
                        <a:rPr lang="en-US" sz="700" dirty="0" smtClean="0">
                          <a:solidFill>
                            <a:schemeClr val="tx1">
                              <a:lumMod val="50000"/>
                            </a:schemeClr>
                          </a:solidFill>
                          <a:latin typeface="Wingdings"/>
                        </a:rPr>
                        <a:t>	</a:t>
                      </a:r>
                      <a:r>
                        <a:rPr lang="en-US" sz="600" dirty="0" smtClean="0">
                          <a:solidFill>
                            <a:schemeClr val="tx1">
                              <a:lumMod val="50000"/>
                            </a:schemeClr>
                          </a:solidFill>
                          <a:latin typeface="Wingdings"/>
                        </a:rPr>
                        <a:t>l</a:t>
                      </a:r>
                      <a:r>
                        <a:rPr lang="en-US" sz="5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Offices</a:t>
                      </a:r>
                    </a:p>
                    <a:p>
                      <a:pPr marL="0" marR="0" lvl="0" indent="0" algn="l" defTabSz="457200" rtl="0" eaLnBrk="1" fontAlgn="auto" latinLnBrk="0" hangingPunct="1">
                        <a:lnSpc>
                          <a:spcPct val="100000"/>
                        </a:lnSpc>
                        <a:spcBef>
                          <a:spcPts val="300"/>
                        </a:spcBef>
                        <a:spcAft>
                          <a:spcPts val="0"/>
                        </a:spcAft>
                        <a:buClrTx/>
                        <a:buSzTx/>
                        <a:buFontTx/>
                        <a:buNone/>
                        <a:tabLst>
                          <a:tab pos="57150" algn="ctr"/>
                          <a:tab pos="115888" algn="l"/>
                        </a:tabLst>
                        <a:defRPr/>
                      </a:pPr>
                      <a:r>
                        <a:rPr kumimoji="0" lang="en-US" sz="500" b="1" i="0" u="none" strike="noStrike" kern="1200" cap="none" spc="0" normalizeH="0" baseline="0" noProof="0" dirty="0" smtClean="0">
                          <a:ln>
                            <a:noFill/>
                          </a:ln>
                          <a:solidFill>
                            <a:srgbClr val="565A5C">
                              <a:lumMod val="50000"/>
                            </a:srgbClr>
                          </a:solidFill>
                          <a:effectLst/>
                          <a:uLnTx/>
                          <a:uFillTx/>
                          <a:latin typeface="Wingdings 2"/>
                          <a:ea typeface="+mn-ea"/>
                          <a:cs typeface="+mn-cs"/>
                        </a:rPr>
                        <a:t>Ð</a:t>
                      </a:r>
                      <a:r>
                        <a:rPr kumimoji="0" lang="en-US" sz="800" b="0" i="0" u="none" strike="noStrike" kern="1200" cap="none" spc="0" normalizeH="0" baseline="0" noProof="0" dirty="0" smtClean="0">
                          <a:ln>
                            <a:noFill/>
                          </a:ln>
                          <a:solidFill>
                            <a:srgbClr val="565A5C">
                              <a:lumMod val="50000"/>
                            </a:srgbClr>
                          </a:solidFill>
                          <a:effectLst/>
                          <a:uLnTx/>
                          <a:uFillTx/>
                          <a:latin typeface="Wingdings 2"/>
                          <a:ea typeface="+mn-ea"/>
                          <a:cs typeface="+mn-cs"/>
                        </a:rPr>
                        <a:t>	</a:t>
                      </a:r>
                      <a:r>
                        <a:rPr kumimoji="0" lang="en-US" sz="800" b="0" i="0" u="none" strike="noStrike" kern="1200" cap="none" spc="0" normalizeH="0" baseline="0" noProof="0" dirty="0" smtClean="0">
                          <a:ln>
                            <a:noFill/>
                          </a:ln>
                          <a:solidFill>
                            <a:srgbClr val="565A5C">
                              <a:lumMod val="50000"/>
                            </a:srgbClr>
                          </a:solidFill>
                          <a:effectLst/>
                          <a:uLnTx/>
                          <a:uFillTx/>
                          <a:latin typeface="+mn-lt"/>
                          <a:ea typeface="+mn-ea"/>
                          <a:cs typeface="+mn-cs"/>
                        </a:rPr>
                        <a:t>Associate offices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a:t>
                      </a:r>
                      <a:r>
                        <a:rPr lang="en-US" sz="7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Facilities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u</a:t>
                      </a:r>
                      <a:r>
                        <a:rPr lang="en-US" sz="700" baseline="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Associate firms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700" b="1" kern="1200" baseline="0" noProof="0" dirty="0" smtClean="0">
                          <a:solidFill>
                            <a:schemeClr val="tx1">
                              <a:lumMod val="50000"/>
                            </a:schemeClr>
                          </a:solidFill>
                          <a:latin typeface="+mn-lt"/>
                          <a:ea typeface="+mn-ea"/>
                          <a:cs typeface="+mn-cs"/>
                        </a:rPr>
                        <a:t>+</a:t>
                      </a:r>
                      <a:r>
                        <a:rPr lang="en-US" sz="800" b="0" kern="1200" baseline="0" noProof="0" dirty="0" smtClean="0">
                          <a:solidFill>
                            <a:schemeClr val="tx1">
                              <a:lumMod val="50000"/>
                            </a:schemeClr>
                          </a:solidFill>
                          <a:latin typeface="+mn-lt"/>
                          <a:ea typeface="+mn-ea"/>
                          <a:cs typeface="+mn-cs"/>
                        </a:rPr>
                        <a:t>  </a:t>
                      </a:r>
                      <a:r>
                        <a:rPr lang="en-US" sz="800" b="0" kern="1200" baseline="0" dirty="0" smtClean="0">
                          <a:solidFill>
                            <a:schemeClr val="tx1">
                              <a:lumMod val="50000"/>
                            </a:schemeClr>
                          </a:solidFill>
                          <a:latin typeface="+mn-lt"/>
                          <a:ea typeface="+mn-ea"/>
                          <a:cs typeface="+mn-cs"/>
                        </a:rPr>
                        <a:t>Special alliance firms</a:t>
                      </a:r>
                    </a:p>
                  </a:txBody>
                  <a:tcPr marL="0" marR="0">
                    <a:lnL w="12700" cmpd="sng">
                      <a:noFill/>
                    </a:lnL>
                    <a:lnR w="12700" cmpd="sng">
                      <a:noFill/>
                    </a:lnR>
                    <a:lnT w="12700" cap="flat" cmpd="sng" algn="ctr">
                      <a:solidFill>
                        <a:schemeClr val="tx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Calgary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Edmonton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Montréal </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Ottawa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Toronto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Vancouver</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Atlanta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Boston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Chicago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Dallas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Kansas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Los Angeles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Miami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Orleans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York</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Phoenix</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San Francisco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Short Hills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Silicon Valley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Washington, DC</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5"/>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Barcelona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Berlin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Brussels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Frankfurt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Madrid</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Paris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800" baseline="0" dirty="0" smtClean="0">
                          <a:latin typeface="Wingdings"/>
                        </a:rPr>
                        <a:t>	</a:t>
                      </a:r>
                      <a:r>
                        <a:rPr lang="en-US" sz="800" b="0" kern="1200" baseline="0" dirty="0" smtClean="0">
                          <a:solidFill>
                            <a:schemeClr val="tx1"/>
                          </a:solidFill>
                          <a:latin typeface="+mn-lt"/>
                          <a:ea typeface="+mn-ea"/>
                          <a:cs typeface="+mn-cs"/>
                        </a:rPr>
                        <a:t>Zurich</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6"/>
                      </a:solidFill>
                      <a:prstDash val="solid"/>
                      <a:round/>
                      <a:headEnd type="none" w="med" len="med"/>
                      <a:tailEnd type="none" w="med" len="med"/>
                    </a:lnT>
                    <a:lnB w="5715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Bratislava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Bucharest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Budapest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Istanbul</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Prague</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Warsaw</a:t>
                      </a:r>
                    </a:p>
                  </a:txBody>
                  <a:tcPr marL="0" marR="0">
                    <a:lnL w="12700" cmpd="sng">
                      <a:noFill/>
                    </a:lnL>
                    <a:lnR w="12700" cmpd="sng">
                      <a:noFill/>
                    </a:lnR>
                    <a:lnT w="12700" cap="flat" cmpd="sng" algn="ctr">
                      <a:solidFill>
                        <a:schemeClr val="accent3"/>
                      </a:solidFill>
                      <a:prstDash val="solid"/>
                      <a:round/>
                      <a:headEnd type="none" w="med" len="med"/>
                      <a:tailEnd type="none" w="med" len="med"/>
                    </a:lnT>
                    <a:lnB w="5715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u</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Accra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900" baseline="0" dirty="0" smtClean="0">
                          <a:latin typeface="Wingdings"/>
                        </a:rPr>
                        <a:t>	</a:t>
                      </a:r>
                      <a:r>
                        <a:rPr lang="en-US" sz="800" b="0" kern="1200" baseline="0" dirty="0" smtClean="0">
                          <a:solidFill>
                            <a:schemeClr val="tx1"/>
                          </a:solidFill>
                          <a:latin typeface="+mn-lt"/>
                          <a:ea typeface="+mn-ea"/>
                          <a:cs typeface="+mn-cs"/>
                        </a:rPr>
                        <a:t>Algiers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Bissau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Bujumbura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Cairo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Cape Town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Casablanca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Dar Es Salaam</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Johannesburg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Kampala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Kigali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700" b="1" kern="1200" baseline="0" noProof="0" dirty="0" smtClean="0">
                          <a:solidFill>
                            <a:schemeClr val="tx1"/>
                          </a:solidFill>
                          <a:latin typeface="+mn-lt"/>
                          <a:ea typeface="+mn-ea"/>
                          <a:cs typeface="+mn-cs"/>
                        </a:rPr>
                        <a:t>+</a:t>
                      </a:r>
                      <a:r>
                        <a:rPr lang="en-US" sz="800" b="0" kern="1200" baseline="0" noProof="0" dirty="0" smtClean="0">
                          <a:solidFill>
                            <a:schemeClr val="tx1"/>
                          </a:solidFill>
                          <a:latin typeface="+mn-lt"/>
                          <a:ea typeface="+mn-ea"/>
                          <a:cs typeface="+mn-cs"/>
                        </a:rPr>
                        <a:t>	</a:t>
                      </a:r>
                      <a:r>
                        <a:rPr lang="en-US" sz="800" baseline="0" dirty="0" smtClean="0">
                          <a:latin typeface="Wingdings"/>
                        </a:rPr>
                        <a:t>	</a:t>
                      </a:r>
                      <a:r>
                        <a:rPr lang="en-US" sz="800" b="0" kern="1200" baseline="0" dirty="0" smtClean="0">
                          <a:solidFill>
                            <a:schemeClr val="tx1"/>
                          </a:solidFill>
                          <a:latin typeface="+mn-lt"/>
                          <a:ea typeface="+mn-ea"/>
                          <a:cs typeface="+mn-cs"/>
                        </a:rPr>
                        <a:t>Lagos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Luanda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Lusaka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Maputo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Nairobi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Nouakchott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Port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Praia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São Tomé</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Tripoli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endParaRPr lang="en-US" sz="800" b="0" kern="1200" baseline="0" dirty="0" smtClean="0">
                        <a:solidFill>
                          <a:schemeClr val="tx1"/>
                        </a:solidFill>
                        <a:latin typeface="+mn-lt"/>
                        <a:ea typeface="+mn-ea"/>
                        <a:cs typeface="+mn-cs"/>
                      </a:endParaRPr>
                    </a:p>
                  </a:txBody>
                  <a:tcPr marL="0" marR="0">
                    <a:lnL w="12700" cmpd="sng">
                      <a:noFill/>
                    </a:lnL>
                    <a:lnR w="12700" cmpd="sng">
                      <a:noFill/>
                    </a:lnR>
                    <a:lnT w="12700" cap="flat" cmpd="sng" algn="ctr">
                      <a:solidFill>
                        <a:srgbClr val="7C330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None/>
                      </a:pPr>
                      <a:r>
                        <a:rPr lang="en-US" sz="800" kern="1200" dirty="0" smtClean="0">
                          <a:solidFill>
                            <a:schemeClr val="tx1"/>
                          </a:solidFill>
                          <a:latin typeface="+mn-lt"/>
                          <a:ea typeface="+mn-ea"/>
                          <a:cs typeface="+mn-cs"/>
                        </a:rPr>
                        <a:t>	</a:t>
                      </a: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Abu Dhabi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 pos="285750" algn="l"/>
                        </a:tabLst>
                        <a:defRPr/>
                      </a:pPr>
                      <a:r>
                        <a:rPr lang="en-US" sz="500" b="1" dirty="0" smtClean="0">
                          <a:latin typeface="Wingdings 2"/>
                        </a:rPr>
                        <a:t>Ð </a:t>
                      </a:r>
                      <a:r>
                        <a:rPr lang="en-US" sz="500" dirty="0" smtClean="0">
                          <a:latin typeface="Wingdings 2"/>
                        </a:rPr>
                        <a:t>	</a:t>
                      </a:r>
                      <a:r>
                        <a:rPr lang="en-US" sz="800" b="0" kern="1200" baseline="0" dirty="0" smtClean="0">
                          <a:solidFill>
                            <a:schemeClr val="tx1"/>
                          </a:solidFill>
                          <a:latin typeface="+mn-lt"/>
                          <a:ea typeface="+mn-ea"/>
                          <a:cs typeface="+mn-cs"/>
                        </a:rPr>
                        <a:t>Amman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Beirut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Doha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Dubai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b="1" dirty="0" smtClean="0">
                          <a:latin typeface="Wingdings 2"/>
                        </a:rPr>
                        <a:t>Ð</a:t>
                      </a:r>
                      <a:r>
                        <a:rPr lang="en-US" sz="800" dirty="0" smtClean="0">
                          <a:latin typeface="Wingdings 2"/>
                        </a:rPr>
                        <a:t>	</a:t>
                      </a:r>
                      <a:r>
                        <a:rPr lang="en-US" sz="500" dirty="0" smtClean="0">
                          <a:latin typeface="Wingdings 2"/>
                        </a:rPr>
                        <a:t> </a:t>
                      </a:r>
                      <a:r>
                        <a:rPr lang="en-US" sz="800" b="0" kern="1200" baseline="0" dirty="0" smtClean="0">
                          <a:solidFill>
                            <a:schemeClr val="tx1"/>
                          </a:solidFill>
                          <a:latin typeface="+mn-lt"/>
                          <a:ea typeface="+mn-ea"/>
                          <a:cs typeface="+mn-cs"/>
                        </a:rPr>
                        <a:t>Kuwait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112713"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Manama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solidFill>
                            <a:schemeClr val="tx1">
                              <a:lumMod val="50000"/>
                            </a:schemeClr>
                          </a:solidFill>
                          <a:latin typeface="Wingdings"/>
                        </a:rPr>
                        <a:t>l </a:t>
                      </a:r>
                      <a:r>
                        <a:rPr lang="en-US" sz="800" b="0" kern="1200" baseline="0" dirty="0" smtClean="0">
                          <a:solidFill>
                            <a:schemeClr val="tx1"/>
                          </a:solidFill>
                          <a:latin typeface="+mn-lt"/>
                          <a:ea typeface="+mn-ea"/>
                          <a:cs typeface="+mn-cs"/>
                        </a:rPr>
                        <a:t>Muscat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1" i="0" u="none" strike="noStrike" kern="1200" cap="none" spc="0" normalizeH="0" baseline="0" noProof="0" dirty="0" smtClean="0">
                          <a:ln>
                            <a:noFill/>
                          </a:ln>
                          <a:solidFill>
                            <a:srgbClr val="565A5C"/>
                          </a:solidFill>
                          <a:effectLst/>
                          <a:uLnTx/>
                          <a:uFillTx/>
                          <a:latin typeface="Wingdings 2"/>
                          <a:ea typeface="+mn-ea"/>
                          <a:cs typeface="+mn-cs"/>
                        </a:rPr>
                        <a:t>Ð </a:t>
                      </a:r>
                      <a:r>
                        <a:rPr kumimoji="0" lang="en-US" sz="700" b="0" i="0" u="none" strike="noStrike" kern="1200" cap="none" spc="0" normalizeH="0" baseline="0" noProof="0" dirty="0" smtClean="0">
                          <a:ln>
                            <a:noFill/>
                          </a:ln>
                          <a:solidFill>
                            <a:srgbClr val="565A5C"/>
                          </a:solidFill>
                          <a:effectLst/>
                          <a:uLnTx/>
                          <a:uFillTx/>
                          <a:latin typeface="Wingdings 2"/>
                          <a:ea typeface="+mn-ea"/>
                          <a:cs typeface="+mn-cs"/>
                        </a:rPr>
                        <a:t>	</a:t>
                      </a:r>
                      <a:r>
                        <a:rPr lang="en-US" sz="800" b="0" kern="1200" baseline="0" dirty="0" smtClean="0">
                          <a:solidFill>
                            <a:schemeClr val="tx1"/>
                          </a:solidFill>
                          <a:latin typeface="+mn-lt"/>
                          <a:ea typeface="+mn-ea"/>
                          <a:cs typeface="+mn-cs"/>
                        </a:rPr>
                        <a:t>Riyadh</a:t>
                      </a:r>
                    </a:p>
                  </a:txBody>
                  <a:tcPr marL="0" marR="0">
                    <a:lnL w="12700" cmpd="sng">
                      <a:noFill/>
                    </a:lnL>
                    <a:lnR w="12700" cmpd="sng">
                      <a:noFill/>
                    </a:lnR>
                    <a:lnT w="12700" cap="flat" cmpd="sng" algn="ctr">
                      <a:solidFill>
                        <a:srgbClr val="A30B35"/>
                      </a:solidFill>
                      <a:prstDash val="solid"/>
                      <a:round/>
                      <a:headEnd type="none" w="med" len="med"/>
                      <a:tailEnd type="none" w="med" len="med"/>
                    </a:lnT>
                    <a:lnB w="5715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Beijing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Hong Kong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Shanghai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Singapore</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33832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E00371"/>
                          </a:solidFill>
                          <a:latin typeface="+mn-lt"/>
                          <a:ea typeface="+mn-ea"/>
                          <a:cs typeface="+mn-cs"/>
                        </a:rPr>
                        <a:t>United Kingdom</a:t>
                      </a:r>
                    </a:p>
                  </a:txBody>
                  <a:tcPr marL="0" marR="0" anchor="ctr">
                    <a:lnL w="12700" cmpd="sng">
                      <a:noFill/>
                    </a:lnL>
                    <a:lnR w="12700" cmpd="sng">
                      <a:noFill/>
                    </a:lnR>
                    <a:lnT w="57150" cap="flat" cmpd="sng" algn="ctr">
                      <a:solidFill>
                        <a:srgbClr val="E00371"/>
                      </a:solidFill>
                      <a:prstDash val="solid"/>
                      <a:round/>
                      <a:headEnd type="none" w="med" len="med"/>
                      <a:tailEnd type="none" w="med" len="med"/>
                    </a:lnT>
                    <a:lnB w="1270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005E82"/>
                          </a:solidFill>
                          <a:latin typeface="+mn-lt"/>
                          <a:ea typeface="+mn-ea"/>
                          <a:cs typeface="+mn-cs"/>
                        </a:rPr>
                        <a:t>Russia and CIS</a:t>
                      </a:r>
                    </a:p>
                  </a:txBody>
                  <a:tcPr marL="0" marR="0" anchor="ctr">
                    <a:lnL w="12700" cmpd="sng">
                      <a:noFill/>
                    </a:lnL>
                    <a:lnR w="12700" cmpd="sng">
                      <a:noFill/>
                    </a:lnR>
                    <a:lnT w="57150" cap="flat" cmpd="sng" algn="ctr">
                      <a:solidFill>
                        <a:srgbClr val="005E82"/>
                      </a:solidFill>
                      <a:prstDash val="solid"/>
                      <a:round/>
                      <a:headEnd type="none" w="med" len="med"/>
                      <a:tailEnd type="none" w="med" len="med"/>
                    </a:lnT>
                    <a:lnB w="1270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71450" algn="ctr"/>
                          <a:tab pos="231775" algn="l"/>
                        </a:tabLst>
                        <a:defRPr/>
                      </a:pPr>
                      <a:r>
                        <a:rPr lang="en-US" sz="800" b="1" kern="1200" dirty="0" smtClean="0">
                          <a:solidFill>
                            <a:srgbClr val="427730"/>
                          </a:solidFill>
                          <a:latin typeface="+mn-lt"/>
                          <a:ea typeface="+mn-ea"/>
                          <a:cs typeface="+mn-cs"/>
                        </a:rPr>
                        <a:t>Central Asia</a:t>
                      </a:r>
                    </a:p>
                  </a:txBody>
                  <a:tcPr marL="0" marR="0" anchor="ctr">
                    <a:lnL w="12700" cmpd="sng">
                      <a:noFill/>
                    </a:lnL>
                    <a:lnR w="12700" cmpd="sng">
                      <a:noFill/>
                    </a:lnR>
                    <a:lnT w="57150" cap="flat" cmpd="sng" algn="ctr">
                      <a:solidFill>
                        <a:srgbClr val="427730"/>
                      </a:solidFill>
                      <a:prstDash val="solid"/>
                      <a:round/>
                      <a:headEnd type="none" w="med" len="med"/>
                      <a:tailEnd type="none" w="med" len="med"/>
                    </a:lnT>
                    <a:lnB w="1270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r h="76581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London</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588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Milton Keynes</a:t>
                      </a:r>
                    </a:p>
                    <a:p>
                      <a:pPr>
                        <a:spcBef>
                          <a:spcPts val="300"/>
                        </a:spcBef>
                      </a:pPr>
                      <a:endParaRPr lang="en-US" dirty="0"/>
                    </a:p>
                  </a:txBody>
                  <a:tcPr marL="0" marR="0">
                    <a:lnL w="12700" cmpd="sng">
                      <a:noFill/>
                    </a:lnL>
                    <a:lnR w="12700" cmpd="sng">
                      <a:noFill/>
                    </a:lnR>
                    <a:lnT w="12700" cap="flat" cmpd="sng" algn="ctr">
                      <a:solidFill>
                        <a:srgbClr val="E0037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Kyiv</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Moscow</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St. Petersburg</a:t>
                      </a:r>
                    </a:p>
                    <a:p>
                      <a:pPr>
                        <a:spcBef>
                          <a:spcPts val="300"/>
                        </a:spcBef>
                      </a:pPr>
                      <a:endParaRPr lang="en-US" dirty="0"/>
                    </a:p>
                  </a:txBody>
                  <a:tcPr marL="0" marR="0">
                    <a:lnL w="12700" cmpd="sng">
                      <a:noFill/>
                    </a:lnL>
                    <a:lnR w="12700" cmpd="sng">
                      <a:noFill/>
                    </a:lnR>
                    <a:lnT w="12700" cap="flat" cmpd="sng" algn="ctr">
                      <a:solidFill>
                        <a:srgbClr val="005E8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Almaty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Ashgabat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Baku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Tashkent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endParaRPr lang="en-US" sz="800" b="1" kern="1200" dirty="0" smtClean="0">
                        <a:solidFill>
                          <a:schemeClr val="accent2">
                            <a:lumMod val="50000"/>
                          </a:schemeClr>
                        </a:solidFill>
                        <a:latin typeface="+mn-lt"/>
                        <a:ea typeface="+mn-ea"/>
                        <a:cs typeface="+mn-cs"/>
                      </a:endParaRPr>
                    </a:p>
                  </a:txBody>
                  <a:tcPr marL="0" marR="0">
                    <a:lnL w="12700" cmpd="sng">
                      <a:noFill/>
                    </a:lnL>
                    <a:lnR w="12700" cmpd="sng">
                      <a:noFill/>
                    </a:lnR>
                    <a:lnT w="12700" cap="flat" cmpd="sng" algn="ctr">
                      <a:solidFill>
                        <a:srgbClr val="42773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bl>
          </a:graphicData>
        </a:graphic>
      </p:graphicFrame>
      <p:sp>
        <p:nvSpPr>
          <p:cNvPr id="7"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2" name="Text Placeholder 1"/>
          <p:cNvSpPr>
            <a:spLocks noGrp="1"/>
          </p:cNvSpPr>
          <p:nvPr>
            <p:ph type="body" sz="quarter" idx="14"/>
          </p:nvPr>
        </p:nvSpPr>
        <p:spPr/>
        <p:txBody>
          <a:bodyPr/>
          <a:lstStyle/>
          <a:p>
            <a:endParaRPr lang="en-US"/>
          </a:p>
        </p:txBody>
      </p:sp>
      <p:sp>
        <p:nvSpPr>
          <p:cNvPr id="9"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lstStyle/>
          <a:p>
            <a:pPr eaLnBrk="1" hangingPunct="1"/>
            <a:r>
              <a:rPr lang="en-US" b="1" smtClean="0"/>
              <a:t>Definitions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30</a:t>
            </a:fld>
            <a:endParaRPr lang="en-US"/>
          </a:p>
        </p:txBody>
      </p:sp>
      <p:sp>
        <p:nvSpPr>
          <p:cNvPr id="55299" name="Rectangle 3"/>
          <p:cNvSpPr>
            <a:spLocks noGrp="1" noChangeArrowheads="1"/>
          </p:cNvSpPr>
          <p:nvPr>
            <p:ph sz="quarter" idx="13"/>
          </p:nvPr>
        </p:nvSpPr>
        <p:spPr>
          <a:prstGeom prst="rect">
            <a:avLst/>
          </a:prstGeom>
        </p:spPr>
        <p:txBody>
          <a:bodyPr/>
          <a:lstStyle/>
          <a:p>
            <a:pPr eaLnBrk="1" hangingPunct="1"/>
            <a:r>
              <a:rPr lang="en-US" dirty="0" smtClean="0"/>
              <a:t>A </a:t>
            </a:r>
            <a:r>
              <a:rPr lang="ja-JP" altLang="en-US" dirty="0" smtClean="0"/>
              <a:t>“</a:t>
            </a:r>
            <a:r>
              <a:rPr lang="en-US" altLang="ja-JP" dirty="0" smtClean="0"/>
              <a:t>withholding agent</a:t>
            </a:r>
            <a:r>
              <a:rPr lang="ja-JP" altLang="en-US" dirty="0" smtClean="0"/>
              <a:t>”</a:t>
            </a:r>
            <a:r>
              <a:rPr lang="en-US" altLang="ja-JP" dirty="0" smtClean="0"/>
              <a:t> = person having the control, receipt, custody, disposal or payment of any </a:t>
            </a:r>
            <a:r>
              <a:rPr lang="en-US" altLang="ja-JP" dirty="0" err="1" smtClean="0"/>
              <a:t>withholdable</a:t>
            </a:r>
            <a:r>
              <a:rPr lang="en-US" altLang="ja-JP" dirty="0" smtClean="0"/>
              <a:t> payment. </a:t>
            </a:r>
          </a:p>
          <a:p>
            <a:pPr eaLnBrk="1" hangingPunct="1"/>
            <a:r>
              <a:rPr lang="en-US" dirty="0" smtClean="0"/>
              <a:t>A </a:t>
            </a:r>
            <a:r>
              <a:rPr lang="ja-JP" altLang="en-US" dirty="0" smtClean="0"/>
              <a:t>“</a:t>
            </a:r>
            <a:r>
              <a:rPr lang="en-US" altLang="ja-JP" dirty="0" err="1" smtClean="0"/>
              <a:t>withholdable</a:t>
            </a:r>
            <a:r>
              <a:rPr lang="en-US" altLang="ja-JP" dirty="0" smtClean="0"/>
              <a:t> payment</a:t>
            </a:r>
            <a:r>
              <a:rPr lang="ja-JP" altLang="en-US" dirty="0" smtClean="0"/>
              <a:t>”</a:t>
            </a:r>
            <a:r>
              <a:rPr lang="en-US" altLang="ja-JP" dirty="0" smtClean="0"/>
              <a:t> = payment of U.S.-source fixed or determinable annual or periodical (FDAP) income (e.g., interest, dividends, and rents), and any gross proceeds from the sale or disposition of property which can produce U.S.-source interest or dividends, not effectively connected with the conduct of a U.S. trade or business.  </a:t>
            </a:r>
          </a:p>
          <a:p>
            <a:pPr eaLnBrk="1" hangingPunct="1"/>
            <a:r>
              <a:rPr lang="ja-JP" altLang="en-US" dirty="0" smtClean="0"/>
              <a:t>“</a:t>
            </a:r>
            <a:r>
              <a:rPr lang="en-US" altLang="ja-JP" dirty="0" smtClean="0"/>
              <a:t>FFI</a:t>
            </a:r>
            <a:r>
              <a:rPr lang="ja-JP" altLang="en-US" dirty="0" smtClean="0"/>
              <a:t>”</a:t>
            </a:r>
            <a:r>
              <a:rPr lang="en-US" altLang="ja-JP" dirty="0" smtClean="0"/>
              <a:t>= any </a:t>
            </a:r>
            <a:r>
              <a:rPr lang="ja-JP" altLang="en-US" dirty="0" smtClean="0"/>
              <a:t>“</a:t>
            </a:r>
            <a:r>
              <a:rPr lang="en-US" altLang="ja-JP" dirty="0" smtClean="0"/>
              <a:t>financial institution</a:t>
            </a:r>
            <a:r>
              <a:rPr lang="ja-JP" altLang="en-US" dirty="0" smtClean="0"/>
              <a:t>”</a:t>
            </a:r>
            <a:r>
              <a:rPr lang="en-US" altLang="ja-JP" dirty="0" smtClean="0"/>
              <a:t> that is neither a U.S. person nor organized under the laws of a US possession. </a:t>
            </a:r>
          </a:p>
          <a:p>
            <a:pPr marL="457200" lvl="1" indent="-174625" eaLnBrk="1" hangingPunct="1">
              <a:buFont typeface="Arial" panose="020B0604020202020204" pitchFamily="34" charset="0"/>
              <a:buChar char="̶"/>
            </a:pPr>
            <a:r>
              <a:rPr lang="en-US" dirty="0" smtClean="0"/>
              <a:t>A </a:t>
            </a:r>
            <a:r>
              <a:rPr lang="ja-JP" altLang="en-US" dirty="0" smtClean="0"/>
              <a:t>“</a:t>
            </a:r>
            <a:r>
              <a:rPr lang="en-US" altLang="ja-JP" dirty="0" smtClean="0"/>
              <a:t>financial institution</a:t>
            </a:r>
            <a:r>
              <a:rPr lang="ja-JP" altLang="en-US" dirty="0" smtClean="0"/>
              <a:t>”</a:t>
            </a:r>
            <a:r>
              <a:rPr lang="en-US" altLang="ja-JP" dirty="0" smtClean="0"/>
              <a:t> = entity that accepts deposits in the ordinary course of a banking or similar business; as a substantial portion of its business, holds financial assets for the account of others; or is engaged primarily in the business of investing, reinvesting, or trading in securities, partnership interests, commodities, or interests therein. </a:t>
            </a:r>
            <a:endParaRPr lang="en-US" dirty="0" smtClean="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9060571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pPr eaLnBrk="1" hangingPunct="1"/>
            <a:r>
              <a:rPr lang="en-US" b="1" smtClean="0"/>
              <a:t>Definitions, cont.</a:t>
            </a:r>
          </a:p>
        </p:txBody>
      </p:sp>
      <p:sp>
        <p:nvSpPr>
          <p:cNvPr id="2" name="Slide Number Placeholder 1"/>
          <p:cNvSpPr>
            <a:spLocks noGrp="1"/>
          </p:cNvSpPr>
          <p:nvPr>
            <p:ph type="sldNum" sz="quarter" idx="12"/>
          </p:nvPr>
        </p:nvSpPr>
        <p:spPr/>
        <p:txBody>
          <a:bodyPr/>
          <a:lstStyle/>
          <a:p>
            <a:fld id="{D34DACC3-9742-4940-92E6-4CAB853A3218}" type="slidenum">
              <a:rPr lang="en-US" smtClean="0"/>
              <a:pPr/>
              <a:t>31</a:t>
            </a:fld>
            <a:endParaRPr lang="en-US"/>
          </a:p>
        </p:txBody>
      </p:sp>
      <p:sp>
        <p:nvSpPr>
          <p:cNvPr id="56323" name="Rectangle 3"/>
          <p:cNvSpPr>
            <a:spLocks noGrp="1" noChangeArrowheads="1"/>
          </p:cNvSpPr>
          <p:nvPr>
            <p:ph sz="quarter" idx="13"/>
          </p:nvPr>
        </p:nvSpPr>
        <p:spPr>
          <a:prstGeom prst="rect">
            <a:avLst/>
          </a:prstGeom>
        </p:spPr>
        <p:txBody>
          <a:bodyPr/>
          <a:lstStyle/>
          <a:p>
            <a:pPr eaLnBrk="1" hangingPunct="1"/>
            <a:r>
              <a:rPr lang="en-US" dirty="0" smtClean="0"/>
              <a:t>An </a:t>
            </a:r>
            <a:r>
              <a:rPr lang="ja-JP" altLang="en-US" dirty="0" smtClean="0"/>
              <a:t>“</a:t>
            </a:r>
            <a:r>
              <a:rPr lang="en-US" altLang="ja-JP" dirty="0" smtClean="0"/>
              <a:t>expanded affiliated group</a:t>
            </a:r>
            <a:r>
              <a:rPr lang="ja-JP" altLang="en-US" dirty="0" smtClean="0"/>
              <a:t>”</a:t>
            </a:r>
            <a:r>
              <a:rPr lang="en-US" altLang="ja-JP" dirty="0" smtClean="0"/>
              <a:t>= Code § 1504(a) affiliated group of corporations, but connected by stock ownership of more than 50% by vote and value, and including Code § 801 insurance companies and foreign corporations.  </a:t>
            </a:r>
          </a:p>
          <a:p>
            <a:pPr marL="457200" lvl="1" indent="-174625" eaLnBrk="1" hangingPunct="1">
              <a:buFont typeface="Arial" panose="020B0604020202020204" pitchFamily="34" charset="0"/>
              <a:buChar char="̶"/>
            </a:pPr>
            <a:r>
              <a:rPr lang="en-US" dirty="0" smtClean="0"/>
              <a:t>Any non-corporate entity is considered a member of the expanded affiliate group if any member of the group holds, directly or indirectly, more than 50% of the value of the interests in that non-corporate entity.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255158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Exception to </a:t>
            </a:r>
            <a:r>
              <a:rPr lang="en-US" dirty="0" smtClean="0"/>
              <a:t>Withholding</a:t>
            </a: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32</a:t>
            </a:fld>
            <a:endParaRPr lang="en-US"/>
          </a:p>
        </p:txBody>
      </p:sp>
      <p:sp>
        <p:nvSpPr>
          <p:cNvPr id="57346" name="Rectangle 3"/>
          <p:cNvSpPr>
            <a:spLocks noGrp="1" noChangeArrowheads="1"/>
          </p:cNvSpPr>
          <p:nvPr>
            <p:ph sz="quarter" idx="14"/>
          </p:nvPr>
        </p:nvSpPr>
        <p:spPr>
          <a:prstGeom prst="rect">
            <a:avLst/>
          </a:prstGeom>
        </p:spPr>
        <p:txBody>
          <a:bodyPr/>
          <a:lstStyle/>
          <a:p>
            <a:pPr eaLnBrk="1" hangingPunct="1"/>
            <a:r>
              <a:rPr lang="en-US" dirty="0" smtClean="0"/>
              <a:t>The general rule of section 1471 is inapplicable when the FFI has entered into an agreement with the Secretary under which the FFI agreed to comply with certain reporting and withholding requirements (</a:t>
            </a:r>
            <a:r>
              <a:rPr lang="ja-JP" altLang="en-US" dirty="0" smtClean="0"/>
              <a:t>“</a:t>
            </a:r>
            <a:r>
              <a:rPr lang="en-US" altLang="ja-JP" dirty="0" smtClean="0"/>
              <a:t>Secretary Agreement</a:t>
            </a:r>
            <a:r>
              <a:rPr lang="ja-JP" altLang="en-US" dirty="0" smtClean="0"/>
              <a:t>”</a:t>
            </a:r>
            <a:r>
              <a:rPr lang="en-US" altLang="ja-JP" dirty="0" smtClean="0"/>
              <a:t>). </a:t>
            </a:r>
          </a:p>
          <a:p>
            <a:pPr eaLnBrk="1" hangingPunct="1"/>
            <a:r>
              <a:rPr lang="en-US" dirty="0" smtClean="0"/>
              <a:t>FFIs with a Secretary Agreement are </a:t>
            </a:r>
            <a:r>
              <a:rPr lang="ja-JP" altLang="en-US" dirty="0" smtClean="0"/>
              <a:t>“</a:t>
            </a:r>
            <a:r>
              <a:rPr lang="en-US" altLang="ja-JP" dirty="0" smtClean="0"/>
              <a:t>Qualified-FFIs</a:t>
            </a:r>
            <a:r>
              <a:rPr lang="ja-JP" altLang="en-US" dirty="0" smtClean="0"/>
              <a:t>”</a:t>
            </a:r>
            <a:r>
              <a:rPr lang="en-US" altLang="ja-JP" dirty="0" smtClean="0"/>
              <a:t> (QFFIs). </a:t>
            </a:r>
            <a:endParaRPr lang="en-US" dirty="0" smtClean="0"/>
          </a:p>
        </p:txBody>
      </p:sp>
      <p:sp>
        <p:nvSpPr>
          <p:cNvPr id="4" name="Text Placeholder 3"/>
          <p:cNvSpPr>
            <a:spLocks noGrp="1"/>
          </p:cNvSpPr>
          <p:nvPr>
            <p:ph type="body" sz="quarter" idx="15"/>
          </p:nvPr>
        </p:nvSpPr>
        <p:spPr/>
        <p:txBody>
          <a:bodyPr/>
          <a:lstStyle/>
          <a:p>
            <a:r>
              <a:rPr lang="en-US" sz="2400" dirty="0"/>
              <a:t>Secretary Agreement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3522648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Exception to </a:t>
            </a:r>
            <a:r>
              <a:rPr lang="en-US" dirty="0" smtClean="0"/>
              <a:t>Withholding</a:t>
            </a: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33</a:t>
            </a:fld>
            <a:endParaRPr lang="en-US"/>
          </a:p>
        </p:txBody>
      </p:sp>
      <p:sp>
        <p:nvSpPr>
          <p:cNvPr id="58371" name="Rectangle 3"/>
          <p:cNvSpPr>
            <a:spLocks noGrp="1" noChangeArrowheads="1"/>
          </p:cNvSpPr>
          <p:nvPr>
            <p:ph sz="quarter" idx="14"/>
          </p:nvPr>
        </p:nvSpPr>
        <p:spPr>
          <a:prstGeom prst="rect">
            <a:avLst/>
          </a:prstGeom>
        </p:spPr>
        <p:txBody>
          <a:bodyPr/>
          <a:lstStyle/>
          <a:p>
            <a:pPr eaLnBrk="1" hangingPunct="1">
              <a:buFont typeface="Wingdings" charset="0"/>
              <a:buNone/>
              <a:defRPr/>
            </a:pPr>
            <a:r>
              <a:rPr lang="en-US" dirty="0"/>
              <a:t>The FFI must agree to: </a:t>
            </a:r>
          </a:p>
          <a:p>
            <a:pPr>
              <a:defRPr/>
            </a:pPr>
            <a:r>
              <a:rPr lang="en-US" dirty="0"/>
              <a:t>Obtain information</a:t>
            </a:r>
          </a:p>
          <a:p>
            <a:pPr>
              <a:defRPr/>
            </a:pPr>
            <a:r>
              <a:rPr lang="en-US" dirty="0"/>
              <a:t>Verification and due diligence</a:t>
            </a:r>
          </a:p>
          <a:p>
            <a:pPr>
              <a:defRPr/>
            </a:pPr>
            <a:r>
              <a:rPr lang="en-US" dirty="0"/>
              <a:t>Annual reporting </a:t>
            </a:r>
          </a:p>
          <a:p>
            <a:pPr>
              <a:defRPr/>
            </a:pPr>
            <a:r>
              <a:rPr lang="en-US" dirty="0"/>
              <a:t>Comply with requests for additional information </a:t>
            </a:r>
          </a:p>
          <a:p>
            <a:pPr>
              <a:defRPr/>
            </a:pPr>
            <a:r>
              <a:rPr lang="en-US" dirty="0"/>
              <a:t>Withhold 30% from any </a:t>
            </a:r>
            <a:r>
              <a:rPr lang="en-US" dirty="0" err="1"/>
              <a:t>passthrough</a:t>
            </a:r>
            <a:r>
              <a:rPr lang="en-US" dirty="0"/>
              <a:t> payment </a:t>
            </a:r>
          </a:p>
          <a:p>
            <a:pPr>
              <a:defRPr/>
            </a:pPr>
            <a:r>
              <a:rPr lang="en-US" dirty="0"/>
              <a:t>Obtain a waiver</a:t>
            </a:r>
          </a:p>
        </p:txBody>
      </p:sp>
      <p:sp>
        <p:nvSpPr>
          <p:cNvPr id="4" name="Text Placeholder 3"/>
          <p:cNvSpPr>
            <a:spLocks noGrp="1"/>
          </p:cNvSpPr>
          <p:nvPr>
            <p:ph type="body" sz="quarter" idx="15"/>
          </p:nvPr>
        </p:nvSpPr>
        <p:spPr/>
        <p:txBody>
          <a:bodyPr/>
          <a:lstStyle/>
          <a:p>
            <a:r>
              <a:rPr lang="en-US" sz="2400" dirty="0"/>
              <a:t>Obligations Under the Agreement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0301442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Exception to </a:t>
            </a:r>
            <a:r>
              <a:rPr lang="en-US" dirty="0" smtClean="0"/>
              <a:t>Withholding</a:t>
            </a:r>
            <a:br>
              <a:rPr lang="en-US" dirty="0" smtClean="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34</a:t>
            </a:fld>
            <a:endParaRPr lang="en-US"/>
          </a:p>
        </p:txBody>
      </p:sp>
      <p:sp>
        <p:nvSpPr>
          <p:cNvPr id="59395" name="Rectangle 3"/>
          <p:cNvSpPr>
            <a:spLocks noGrp="1" noChangeArrowheads="1"/>
          </p:cNvSpPr>
          <p:nvPr>
            <p:ph sz="quarter" idx="14"/>
          </p:nvPr>
        </p:nvSpPr>
        <p:spPr>
          <a:prstGeom prst="rect">
            <a:avLst/>
          </a:prstGeom>
        </p:spPr>
        <p:txBody>
          <a:bodyPr/>
          <a:lstStyle/>
          <a:p>
            <a:pPr>
              <a:defRPr/>
            </a:pPr>
            <a:r>
              <a:rPr lang="en-US" dirty="0"/>
              <a:t>In respect of U.S. owned accounts, the following must be reported annually: </a:t>
            </a:r>
          </a:p>
          <a:p>
            <a:pPr marL="457200" lvl="1" indent="-271463" eaLnBrk="1" hangingPunct="1">
              <a:buFont typeface="Arial" charset="0"/>
              <a:buChar char="–"/>
              <a:defRPr/>
            </a:pPr>
            <a:r>
              <a:rPr lang="en-US" dirty="0"/>
              <a:t>Name, address, and TIN of each account holder that is a specified U.S. person </a:t>
            </a:r>
          </a:p>
          <a:p>
            <a:pPr marL="457200" lvl="1" indent="-271463" eaLnBrk="1" hangingPunct="1">
              <a:buFont typeface="Arial" charset="0"/>
              <a:buChar char="–"/>
              <a:defRPr/>
            </a:pPr>
            <a:r>
              <a:rPr lang="en-US" dirty="0"/>
              <a:t>Name, address, and TIN of each substantial U.S. owner of any account holder that is a U.S. owned foreign entity</a:t>
            </a:r>
          </a:p>
          <a:p>
            <a:pPr marL="457200" lvl="1" indent="-271463" eaLnBrk="1" hangingPunct="1">
              <a:buFont typeface="Arial" charset="0"/>
              <a:buChar char="–"/>
              <a:defRPr/>
            </a:pPr>
            <a:r>
              <a:rPr lang="en-US" dirty="0"/>
              <a:t>Account number</a:t>
            </a:r>
          </a:p>
          <a:p>
            <a:pPr marL="457200" lvl="1" indent="-271463" eaLnBrk="1" hangingPunct="1">
              <a:buFont typeface="Arial" charset="0"/>
              <a:buChar char="–"/>
              <a:defRPr/>
            </a:pPr>
            <a:r>
              <a:rPr lang="en-US" dirty="0"/>
              <a:t>Account balance or value</a:t>
            </a:r>
          </a:p>
          <a:p>
            <a:pPr marL="457200" lvl="1" indent="-271463" eaLnBrk="1" hangingPunct="1">
              <a:buFont typeface="Arial" charset="0"/>
              <a:buChar char="–"/>
              <a:defRPr/>
            </a:pPr>
            <a:r>
              <a:rPr lang="en-US" dirty="0"/>
              <a:t>Gross receipts and gross withdrawals or payments from the account. </a:t>
            </a:r>
          </a:p>
        </p:txBody>
      </p:sp>
      <p:sp>
        <p:nvSpPr>
          <p:cNvPr id="4" name="Text Placeholder 3"/>
          <p:cNvSpPr>
            <a:spLocks noGrp="1"/>
          </p:cNvSpPr>
          <p:nvPr>
            <p:ph type="body" sz="quarter" idx="15"/>
          </p:nvPr>
        </p:nvSpPr>
        <p:spPr/>
        <p:txBody>
          <a:bodyPr/>
          <a:lstStyle/>
          <a:p>
            <a:r>
              <a:rPr lang="en-US" sz="2400" dirty="0"/>
              <a:t>Annual Reporting under the Agreement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122525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lstStyle/>
          <a:p>
            <a:pPr eaLnBrk="1" hangingPunct="1"/>
            <a:r>
              <a:rPr lang="en-US" b="1" smtClean="0"/>
              <a:t>Withholding Regime Before FATCA</a:t>
            </a:r>
          </a:p>
        </p:txBody>
      </p:sp>
      <p:sp>
        <p:nvSpPr>
          <p:cNvPr id="2" name="Slide Number Placeholder 1"/>
          <p:cNvSpPr>
            <a:spLocks noGrp="1"/>
          </p:cNvSpPr>
          <p:nvPr>
            <p:ph type="sldNum" sz="quarter" idx="12"/>
          </p:nvPr>
        </p:nvSpPr>
        <p:spPr/>
        <p:txBody>
          <a:bodyPr/>
          <a:lstStyle/>
          <a:p>
            <a:fld id="{D34DACC3-9742-4940-92E6-4CAB853A3218}" type="slidenum">
              <a:rPr lang="en-US" smtClean="0"/>
              <a:pPr/>
              <a:t>35</a:t>
            </a:fld>
            <a:endParaRPr lang="en-US"/>
          </a:p>
        </p:txBody>
      </p:sp>
      <p:sp>
        <p:nvSpPr>
          <p:cNvPr id="60419" name="Rectangle 3"/>
          <p:cNvSpPr>
            <a:spLocks noGrp="1" noChangeArrowheads="1"/>
          </p:cNvSpPr>
          <p:nvPr>
            <p:ph sz="quarter" idx="13"/>
          </p:nvPr>
        </p:nvSpPr>
        <p:spPr>
          <a:prstGeom prst="rect">
            <a:avLst/>
          </a:prstGeom>
        </p:spPr>
        <p:txBody>
          <a:bodyPr/>
          <a:lstStyle/>
          <a:p>
            <a:pPr eaLnBrk="1" hangingPunct="1"/>
            <a:r>
              <a:rPr lang="en-US" smtClean="0"/>
              <a:t>Prior information reporting and withholding rules were difficult to enforce. </a:t>
            </a:r>
          </a:p>
          <a:p>
            <a:pPr eaLnBrk="1" hangingPunct="1"/>
            <a:r>
              <a:rPr lang="en-US" smtClean="0"/>
              <a:t>FFIs acting as intermediaries were generally required to provide withholding agents with documentation establishing each account holder</a:t>
            </a:r>
            <a:r>
              <a:rPr lang="ja-JP" altLang="en-US" smtClean="0"/>
              <a:t>’</a:t>
            </a:r>
            <a:r>
              <a:rPr lang="en-US" altLang="ja-JP" smtClean="0"/>
              <a:t>s exemption from withholding or eligibility for a reduced withholding rate (e.g., IRS Form W-9 or W-8).  </a:t>
            </a:r>
          </a:p>
          <a:p>
            <a:pPr eaLnBrk="1" hangingPunct="1"/>
            <a:r>
              <a:rPr lang="en-US" smtClean="0"/>
              <a:t>FFIs with reporting and withholding agreements were not required to provide documentation to the withholding agent if it could determine for itself and certify that the account holder was exempt or otherwise ineligible for a reduced rate.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6951599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p:txBody>
          <a:bodyPr/>
          <a:lstStyle/>
          <a:p>
            <a:pPr eaLnBrk="1" hangingPunct="1"/>
            <a:r>
              <a:rPr lang="en-US" b="1" smtClean="0"/>
              <a:t>Effective Dates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36</a:t>
            </a:fld>
            <a:endParaRPr lang="en-US"/>
          </a:p>
        </p:txBody>
      </p:sp>
      <p:sp>
        <p:nvSpPr>
          <p:cNvPr id="61443" name="Rectangle 3"/>
          <p:cNvSpPr>
            <a:spLocks noGrp="1" noChangeArrowheads="1"/>
          </p:cNvSpPr>
          <p:nvPr>
            <p:ph sz="quarter" idx="13"/>
          </p:nvPr>
        </p:nvSpPr>
        <p:spPr>
          <a:prstGeom prst="rect">
            <a:avLst/>
          </a:prstGeom>
        </p:spPr>
        <p:txBody>
          <a:bodyPr/>
          <a:lstStyle/>
          <a:p>
            <a:pPr>
              <a:defRPr/>
            </a:pPr>
            <a:r>
              <a:rPr lang="en-US" dirty="0"/>
              <a:t>Payments made after December 31, 2012.  </a:t>
            </a:r>
          </a:p>
          <a:p>
            <a:pPr>
              <a:defRPr/>
            </a:pPr>
            <a:r>
              <a:rPr lang="en-US" dirty="0"/>
              <a:t>No amount is required to be deducted or withheld under FATCA from any payment under, or from the gross proceeds on any disposition of, an obligation outstanding on March 18, 2012. </a:t>
            </a:r>
          </a:p>
          <a:p>
            <a:pPr marL="457200" lvl="1" indent="-271463" eaLnBrk="1" hangingPunct="1">
              <a:buFont typeface="Arial" charset="0"/>
              <a:buChar char="–"/>
              <a:defRPr/>
            </a:pPr>
            <a:r>
              <a:rPr lang="en-US" dirty="0"/>
              <a:t>Applies to obligations issued only after March 18, 2012.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9108519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Withholding Payments to NFFEs</a:t>
            </a:r>
            <a:r>
              <a:rPr lang="en-US" sz="2800" dirty="0"/>
              <a:t/>
            </a:r>
            <a:br>
              <a:rPr lang="en-US" sz="28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37</a:t>
            </a:fld>
            <a:endParaRPr lang="en-US"/>
          </a:p>
        </p:txBody>
      </p:sp>
      <p:sp>
        <p:nvSpPr>
          <p:cNvPr id="62467" name="Rectangle 3"/>
          <p:cNvSpPr>
            <a:spLocks noGrp="1" noChangeArrowheads="1"/>
          </p:cNvSpPr>
          <p:nvPr>
            <p:ph sz="quarter" idx="14"/>
          </p:nvPr>
        </p:nvSpPr>
        <p:spPr>
          <a:prstGeom prst="rect">
            <a:avLst/>
          </a:prstGeom>
        </p:spPr>
        <p:txBody>
          <a:bodyPr/>
          <a:lstStyle/>
          <a:p>
            <a:pPr eaLnBrk="1" hangingPunct="1"/>
            <a:r>
              <a:rPr lang="en-US" dirty="0" smtClean="0"/>
              <a:t>A withholding agent must withhold a tax equal to 30% of any </a:t>
            </a:r>
            <a:r>
              <a:rPr lang="en-US" dirty="0" err="1" smtClean="0"/>
              <a:t>withholdable</a:t>
            </a:r>
            <a:r>
              <a:rPr lang="en-US" dirty="0" smtClean="0"/>
              <a:t> payment to a Non-Foreign Financial Entity (</a:t>
            </a:r>
            <a:r>
              <a:rPr lang="ja-JP" altLang="en-US" dirty="0" smtClean="0"/>
              <a:t>“</a:t>
            </a:r>
            <a:r>
              <a:rPr lang="en-US" altLang="ja-JP" dirty="0" smtClean="0"/>
              <a:t>NFFE</a:t>
            </a:r>
            <a:r>
              <a:rPr lang="ja-JP" altLang="en-US" dirty="0" smtClean="0"/>
              <a:t>”</a:t>
            </a:r>
            <a:r>
              <a:rPr lang="en-US" altLang="ja-JP" dirty="0" smtClean="0"/>
              <a:t>) where the beneficial owner of the payment is a NFFE. </a:t>
            </a:r>
            <a:endParaRPr lang="en-US" dirty="0" smtClean="0"/>
          </a:p>
        </p:txBody>
      </p:sp>
      <p:sp>
        <p:nvSpPr>
          <p:cNvPr id="6" name="Text Placeholder 5"/>
          <p:cNvSpPr>
            <a:spLocks noGrp="1"/>
          </p:cNvSpPr>
          <p:nvPr>
            <p:ph type="body" sz="quarter" idx="15"/>
          </p:nvPr>
        </p:nvSpPr>
        <p:spPr/>
        <p:txBody>
          <a:bodyPr/>
          <a:lstStyle/>
          <a:p>
            <a:r>
              <a:rPr lang="en-US" sz="2400" dirty="0"/>
              <a:t>General Rule</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40683378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Withholding Payments to NFFEs</a:t>
            </a:r>
            <a:r>
              <a:rPr lang="en-US" sz="2800" dirty="0"/>
              <a:t/>
            </a:r>
            <a:br>
              <a:rPr lang="en-US" sz="28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38</a:t>
            </a:fld>
            <a:endParaRPr lang="en-US"/>
          </a:p>
        </p:txBody>
      </p:sp>
      <p:sp>
        <p:nvSpPr>
          <p:cNvPr id="63491" name="Rectangle 3"/>
          <p:cNvSpPr>
            <a:spLocks noGrp="1" noChangeArrowheads="1"/>
          </p:cNvSpPr>
          <p:nvPr>
            <p:ph sz="quarter" idx="14"/>
          </p:nvPr>
        </p:nvSpPr>
        <p:spPr>
          <a:prstGeom prst="rect">
            <a:avLst/>
          </a:prstGeom>
        </p:spPr>
        <p:txBody>
          <a:bodyPr/>
          <a:lstStyle/>
          <a:p>
            <a:pPr>
              <a:defRPr/>
            </a:pPr>
            <a:r>
              <a:rPr lang="en-US" dirty="0"/>
              <a:t>The general rule does not apply if the NFFE provides withholding agent with:</a:t>
            </a:r>
          </a:p>
          <a:p>
            <a:pPr marL="457200" lvl="1" indent="-271463" eaLnBrk="1" hangingPunct="1">
              <a:buFont typeface="Arial" charset="0"/>
              <a:buChar char="–"/>
              <a:defRPr/>
            </a:pPr>
            <a:r>
              <a:rPr lang="en-US" dirty="0"/>
              <a:t>(1) the name, address, and TIN of each substantial U.S. owner of the NFFE, or</a:t>
            </a:r>
          </a:p>
          <a:p>
            <a:pPr marL="457200" lvl="1" indent="-271463" eaLnBrk="1" hangingPunct="1">
              <a:buFont typeface="Arial" charset="0"/>
              <a:buChar char="–"/>
              <a:defRPr/>
            </a:pPr>
            <a:r>
              <a:rPr lang="en-US" dirty="0"/>
              <a:t>(2) a certification that the NFFE does not have a substantial U.S. owner.  </a:t>
            </a:r>
          </a:p>
        </p:txBody>
      </p:sp>
      <p:sp>
        <p:nvSpPr>
          <p:cNvPr id="4" name="Text Placeholder 3"/>
          <p:cNvSpPr>
            <a:spLocks noGrp="1"/>
          </p:cNvSpPr>
          <p:nvPr>
            <p:ph type="body" sz="quarter" idx="15"/>
          </p:nvPr>
        </p:nvSpPr>
        <p:spPr/>
        <p:txBody>
          <a:bodyPr/>
          <a:lstStyle/>
          <a:p>
            <a:r>
              <a:rPr lang="en-US" sz="2400" dirty="0"/>
              <a:t>Exceptions</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2652543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Withholding Payments to NFFIs</a:t>
            </a:r>
            <a:br>
              <a:rPr lang="en-US"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39</a:t>
            </a:fld>
            <a:endParaRPr lang="en-US"/>
          </a:p>
        </p:txBody>
      </p:sp>
      <p:sp>
        <p:nvSpPr>
          <p:cNvPr id="64515" name="Rectangle 3"/>
          <p:cNvSpPr>
            <a:spLocks noGrp="1" noChangeArrowheads="1"/>
          </p:cNvSpPr>
          <p:nvPr>
            <p:ph sz="quarter" idx="14"/>
          </p:nvPr>
        </p:nvSpPr>
        <p:spPr>
          <a:prstGeom prst="rect">
            <a:avLst/>
          </a:prstGeom>
        </p:spPr>
        <p:txBody>
          <a:bodyPr/>
          <a:lstStyle/>
          <a:p>
            <a:pPr>
              <a:defRPr/>
            </a:pPr>
            <a:r>
              <a:rPr lang="en-US" dirty="0"/>
              <a:t>The general rule does not apply to: </a:t>
            </a:r>
          </a:p>
          <a:p>
            <a:pPr marL="403225" lvl="1" indent="-217488" eaLnBrk="1" hangingPunct="1">
              <a:buFont typeface="Arial" charset="0"/>
              <a:buChar char="–"/>
              <a:defRPr/>
            </a:pPr>
            <a:r>
              <a:rPr lang="en-US" dirty="0"/>
              <a:t>Any payment of which the beneficial owner is: </a:t>
            </a:r>
          </a:p>
          <a:p>
            <a:pPr lvl="2" eaLnBrk="1" hangingPunct="1">
              <a:defRPr/>
            </a:pPr>
            <a:r>
              <a:rPr lang="en-US" dirty="0"/>
              <a:t>a corporation whose stock is regularly traded on an established securities market;</a:t>
            </a:r>
          </a:p>
          <a:p>
            <a:pPr lvl="2" eaLnBrk="1" hangingPunct="1">
              <a:defRPr/>
            </a:pPr>
            <a:r>
              <a:rPr lang="en-US" dirty="0"/>
              <a:t>an entity organized under the laws of a U.S. possession &amp; wholly owned by its bona fide resident(s); </a:t>
            </a:r>
          </a:p>
          <a:p>
            <a:pPr lvl="2" eaLnBrk="1" hangingPunct="1">
              <a:defRPr/>
            </a:pPr>
            <a:r>
              <a:rPr lang="en-US" dirty="0"/>
              <a:t>a foreign government;</a:t>
            </a:r>
          </a:p>
          <a:p>
            <a:pPr lvl="2" eaLnBrk="1" hangingPunct="1">
              <a:defRPr/>
            </a:pPr>
            <a:r>
              <a:rPr lang="en-US" dirty="0"/>
              <a:t>an international organization;</a:t>
            </a:r>
          </a:p>
          <a:p>
            <a:pPr lvl="2" eaLnBrk="1" hangingPunct="1">
              <a:defRPr/>
            </a:pPr>
            <a:r>
              <a:rPr lang="en-US" dirty="0"/>
              <a:t>a foreign central bank of issue; or</a:t>
            </a:r>
          </a:p>
          <a:p>
            <a:pPr lvl="2" eaLnBrk="1" hangingPunct="1">
              <a:defRPr/>
            </a:pPr>
            <a:r>
              <a:rPr lang="en-US" dirty="0"/>
              <a:t>any other class of persons identified by the Secretary as posing a low risk of tax evasion. </a:t>
            </a:r>
          </a:p>
          <a:p>
            <a:pPr marL="403225" lvl="1" indent="-217488" eaLnBrk="1" hangingPunct="1">
              <a:buFont typeface="Arial" charset="0"/>
              <a:buChar char="–"/>
              <a:defRPr/>
            </a:pPr>
            <a:r>
              <a:rPr lang="en-US" dirty="0"/>
              <a:t>Any class of payments identified by the Secretary as posing a low risk of tax evasion. </a:t>
            </a:r>
          </a:p>
        </p:txBody>
      </p:sp>
      <p:sp>
        <p:nvSpPr>
          <p:cNvPr id="4" name="Text Placeholder 3"/>
          <p:cNvSpPr>
            <a:spLocks noGrp="1"/>
          </p:cNvSpPr>
          <p:nvPr>
            <p:ph type="body" sz="quarter" idx="15"/>
          </p:nvPr>
        </p:nvSpPr>
        <p:spPr/>
        <p:txBody>
          <a:bodyPr/>
          <a:lstStyle/>
          <a:p>
            <a:r>
              <a:rPr lang="en-US" sz="2400" dirty="0"/>
              <a:t>Exceptions, cont.</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853758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b="1" dirty="0" smtClean="0"/>
              <a:t>Background</a:t>
            </a:r>
          </a:p>
        </p:txBody>
      </p:sp>
      <p:sp>
        <p:nvSpPr>
          <p:cNvPr id="28675" name="Rectangle 3"/>
          <p:cNvSpPr>
            <a:spLocks noGrp="1" noChangeArrowheads="1"/>
          </p:cNvSpPr>
          <p:nvPr>
            <p:ph type="body" idx="4294967295"/>
          </p:nvPr>
        </p:nvSpPr>
        <p:spPr>
          <a:xfrm>
            <a:off x="359229" y="1600200"/>
            <a:ext cx="8106909" cy="4400550"/>
          </a:xfrm>
          <a:prstGeom prst="rect">
            <a:avLst/>
          </a:prstGeom>
        </p:spPr>
        <p:txBody>
          <a:bodyPr/>
          <a:lstStyle/>
          <a:p>
            <a:pPr marL="304800" indent="-304800" eaLnBrk="1" hangingPunct="1">
              <a:buFont typeface="Wingdings" charset="0"/>
              <a:buNone/>
              <a:defRPr/>
            </a:pPr>
            <a:r>
              <a:rPr lang="en-US" dirty="0"/>
              <a:t>The government has prioritized international tax issues: </a:t>
            </a:r>
          </a:p>
          <a:p>
            <a:pPr eaLnBrk="1" hangingPunct="1">
              <a:buFont typeface="Arial" panose="020B0604020202020204" pitchFamily="34" charset="0"/>
              <a:buChar char="•"/>
              <a:defRPr/>
            </a:pPr>
            <a:r>
              <a:rPr lang="en-US" dirty="0"/>
              <a:t>IRS increased resources to international tax issues (e.g., 2009 voluntary disclosure program, new LB&amp;I division).</a:t>
            </a:r>
          </a:p>
          <a:p>
            <a:pPr eaLnBrk="1" hangingPunct="1">
              <a:buFont typeface="Arial" panose="020B0604020202020204" pitchFamily="34" charset="0"/>
              <a:buChar char="•"/>
              <a:defRPr/>
            </a:pPr>
            <a:r>
              <a:rPr lang="en-US" dirty="0"/>
              <a:t>DOJ increased prosecutions of civil and criminal tax fraud.</a:t>
            </a:r>
          </a:p>
          <a:p>
            <a:pPr eaLnBrk="1" hangingPunct="1">
              <a:buFont typeface="Arial" panose="020B0604020202020204" pitchFamily="34" charset="0"/>
              <a:buChar char="•"/>
              <a:defRPr/>
            </a:pPr>
            <a:r>
              <a:rPr lang="en-US" dirty="0"/>
              <a:t>Congress increased the civil penalty for willful violations of FBAR reporting.</a:t>
            </a:r>
          </a:p>
        </p:txBody>
      </p:sp>
      <p:sp>
        <p:nvSpPr>
          <p:cNvPr id="2" name="Slide Number Placeholder 1"/>
          <p:cNvSpPr>
            <a:spLocks noGrp="1"/>
          </p:cNvSpPr>
          <p:nvPr>
            <p:ph type="sldNum" sz="quarter" idx="12"/>
          </p:nvPr>
        </p:nvSpPr>
        <p:spPr/>
        <p:txBody>
          <a:bodyPr/>
          <a:lstStyle/>
          <a:p>
            <a:fld id="{D34DACC3-9742-4940-92E6-4CAB853A3218}" type="slidenum">
              <a:rPr lang="en-US" smtClean="0"/>
              <a:pPr/>
              <a:t>4</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5357695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p:txBody>
          <a:bodyPr/>
          <a:lstStyle/>
          <a:p>
            <a:pPr eaLnBrk="1" hangingPunct="1"/>
            <a:r>
              <a:rPr lang="en-US" b="1" dirty="0" smtClean="0"/>
              <a:t>Technical Overview</a:t>
            </a:r>
            <a:endParaRPr lang="en-US" sz="1800" i="1"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40</a:t>
            </a:fld>
            <a:endParaRPr lang="en-US"/>
          </a:p>
        </p:txBody>
      </p:sp>
      <p:pic>
        <p:nvPicPr>
          <p:cNvPr id="65539" name="Picture 4"/>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tretch>
            <a:fillRect/>
          </a:stretch>
        </p:blipFill>
        <p:spPr>
          <a:xfrm>
            <a:off x="3056988" y="1180783"/>
            <a:ext cx="2989384" cy="4572000"/>
          </a:xfrm>
          <a:prstGeom prst="rect">
            <a:avLst/>
          </a:prstGeom>
        </p:spPr>
      </p:pic>
      <p:sp>
        <p:nvSpPr>
          <p:cNvPr id="65540" name="Text Box 6"/>
          <p:cNvSpPr txBox="1">
            <a:spLocks noChangeArrowheads="1"/>
          </p:cNvSpPr>
          <p:nvPr/>
        </p:nvSpPr>
        <p:spPr bwMode="auto">
          <a:xfrm>
            <a:off x="2514600" y="5935663"/>
            <a:ext cx="43719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defTabSz="914400" eaLnBrk="1" hangingPunct="1">
              <a:defRPr/>
            </a:pPr>
            <a:r>
              <a:rPr lang="en-US" sz="1200" smtClean="0"/>
              <a:t>Excerpted from a recent presentation by: Michael D. Shepard</a:t>
            </a:r>
            <a:r>
              <a:rPr lang="en-US" smtClean="0"/>
              <a:t> </a:t>
            </a:r>
          </a:p>
        </p:txBody>
      </p:sp>
      <p:sp>
        <p:nvSpPr>
          <p:cNvPr id="6"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37151609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5"/>
          <p:cNvSpPr>
            <a:spLocks noGrp="1" noChangeArrowheads="1"/>
          </p:cNvSpPr>
          <p:nvPr>
            <p:ph type="title"/>
          </p:nvPr>
        </p:nvSpPr>
        <p:spPr/>
        <p:txBody>
          <a:bodyPr/>
          <a:lstStyle/>
          <a:p>
            <a:pPr eaLnBrk="1" hangingPunct="1"/>
            <a:r>
              <a:rPr lang="en-US" b="1" dirty="0" smtClean="0"/>
              <a:t>Bank Example</a:t>
            </a:r>
          </a:p>
        </p:txBody>
      </p:sp>
      <p:sp>
        <p:nvSpPr>
          <p:cNvPr id="2" name="Slide Number Placeholder 1"/>
          <p:cNvSpPr>
            <a:spLocks noGrp="1"/>
          </p:cNvSpPr>
          <p:nvPr>
            <p:ph type="sldNum" sz="quarter" idx="12"/>
          </p:nvPr>
        </p:nvSpPr>
        <p:spPr/>
        <p:txBody>
          <a:bodyPr/>
          <a:lstStyle/>
          <a:p>
            <a:fld id="{D34DACC3-9742-4940-92E6-4CAB853A3218}" type="slidenum">
              <a:rPr lang="en-US" smtClean="0"/>
              <a:pPr/>
              <a:t>41</a:t>
            </a:fld>
            <a:endParaRPr lang="en-US"/>
          </a:p>
        </p:txBody>
      </p:sp>
      <p:pic>
        <p:nvPicPr>
          <p:cNvPr id="66563" name="Picture 8"/>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tretch>
            <a:fillRect/>
          </a:stretch>
        </p:blipFill>
        <p:spPr>
          <a:xfrm>
            <a:off x="914609" y="1203960"/>
            <a:ext cx="6684862" cy="4572000"/>
          </a:xfrm>
          <a:prstGeom prst="rect">
            <a:avLst/>
          </a:prstGeom>
        </p:spPr>
      </p:pic>
      <p:sp>
        <p:nvSpPr>
          <p:cNvPr id="66564" name="Text Box 9"/>
          <p:cNvSpPr txBox="1">
            <a:spLocks noChangeArrowheads="1"/>
          </p:cNvSpPr>
          <p:nvPr/>
        </p:nvSpPr>
        <p:spPr bwMode="auto">
          <a:xfrm>
            <a:off x="2428875" y="5935663"/>
            <a:ext cx="43719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defTabSz="914400" eaLnBrk="1" hangingPunct="1">
              <a:defRPr/>
            </a:pPr>
            <a:r>
              <a:rPr lang="en-US" sz="1200" smtClean="0"/>
              <a:t>Excerpted from a recent presentation by: Michael D. Shepard</a:t>
            </a:r>
            <a:r>
              <a:rPr lang="en-US" smtClean="0"/>
              <a:t> </a:t>
            </a:r>
          </a:p>
        </p:txBody>
      </p:sp>
      <p:sp>
        <p:nvSpPr>
          <p:cNvPr id="6"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5347270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Original Proposal</a:t>
            </a:r>
            <a:r>
              <a:rPr lang="en-US" sz="3600" dirty="0"/>
              <a:t/>
            </a:r>
            <a:br>
              <a:rPr lang="en-US" sz="36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42</a:t>
            </a:fld>
            <a:endParaRPr lang="en-US"/>
          </a:p>
        </p:txBody>
      </p:sp>
      <p:sp>
        <p:nvSpPr>
          <p:cNvPr id="67587" name="Rectangle 3"/>
          <p:cNvSpPr>
            <a:spLocks noGrp="1" noChangeArrowheads="1"/>
          </p:cNvSpPr>
          <p:nvPr>
            <p:ph sz="quarter" idx="14"/>
          </p:nvPr>
        </p:nvSpPr>
        <p:spPr>
          <a:prstGeom prst="rect">
            <a:avLst/>
          </a:prstGeom>
        </p:spPr>
        <p:txBody>
          <a:bodyPr/>
          <a:lstStyle/>
          <a:p>
            <a:pPr eaLnBrk="1" hangingPunct="1">
              <a:spcBef>
                <a:spcPts val="500"/>
              </a:spcBef>
              <a:spcAft>
                <a:spcPts val="500"/>
              </a:spcAft>
            </a:pPr>
            <a:r>
              <a:rPr lang="en-US" dirty="0" smtClean="0"/>
              <a:t>Final FATCA eliminated a provision required certain material advisors on a foreign entity transaction to disclose the transaction. </a:t>
            </a:r>
          </a:p>
          <a:p>
            <a:pPr eaLnBrk="1" hangingPunct="1">
              <a:spcBef>
                <a:spcPts val="500"/>
              </a:spcBef>
              <a:spcAft>
                <a:spcPts val="500"/>
              </a:spcAft>
            </a:pPr>
            <a:r>
              <a:rPr lang="ja-JP" altLang="en-US" dirty="0" smtClean="0"/>
              <a:t>‘</a:t>
            </a:r>
            <a:r>
              <a:rPr lang="en-US" altLang="ja-JP" dirty="0" smtClean="0"/>
              <a:t>Material advisor' = any person who provided material aid, assistance, or advice with respect to carrying out one or more foreign entity transactions and who directly or indirectly derived gross income in excess of $100,000 for providing the aid, assistance, or advice during the calendar year. </a:t>
            </a:r>
          </a:p>
          <a:p>
            <a:pPr eaLnBrk="1" hangingPunct="1"/>
            <a:r>
              <a:rPr lang="en-US" dirty="0" smtClean="0"/>
              <a:t>Penalty for failing to file: equal to the greater of $10,000 or 50% of the fee the advisor earned for providing assistance, i.e., minimum $50,000.</a:t>
            </a:r>
          </a:p>
        </p:txBody>
      </p:sp>
      <p:sp>
        <p:nvSpPr>
          <p:cNvPr id="4" name="Text Placeholder 3"/>
          <p:cNvSpPr>
            <a:spLocks noGrp="1"/>
          </p:cNvSpPr>
          <p:nvPr>
            <p:ph type="body" sz="quarter" idx="15"/>
          </p:nvPr>
        </p:nvSpPr>
        <p:spPr/>
        <p:txBody>
          <a:bodyPr/>
          <a:lstStyle/>
          <a:p>
            <a:r>
              <a:rPr lang="en-US" sz="2400" dirty="0"/>
              <a:t>Material Advisor Provision</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41198002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Original Proposal</a:t>
            </a:r>
            <a:r>
              <a:rPr lang="en-US" sz="3600" dirty="0"/>
              <a:t/>
            </a:r>
            <a:br>
              <a:rPr lang="en-US" sz="3600" dirty="0"/>
            </a:br>
            <a:endParaRPr lang="en-US" sz="1600" dirty="0"/>
          </a:p>
        </p:txBody>
      </p:sp>
      <p:sp>
        <p:nvSpPr>
          <p:cNvPr id="5" name="Footer Placeholder 3"/>
          <p:cNvSpPr>
            <a:spLocks noGrp="1"/>
          </p:cNvSpPr>
          <p:nvPr>
            <p:ph type="ftr" sz="quarter" idx="11"/>
          </p:nvPr>
        </p:nvSpPr>
        <p:spPr/>
        <p:txBody>
          <a:bodyPr/>
          <a:lstStyle/>
          <a:p>
            <a:r>
              <a:rPr lang="en-US" dirty="0" smtClean="0"/>
              <a:t>Dentons US LLP                                      </a:t>
            </a:r>
            <a:endParaRPr lang="en-US" dirty="0"/>
          </a:p>
        </p:txBody>
      </p:sp>
      <p:sp>
        <p:nvSpPr>
          <p:cNvPr id="2" name="Slide Number Placeholder 1"/>
          <p:cNvSpPr>
            <a:spLocks noGrp="1"/>
          </p:cNvSpPr>
          <p:nvPr>
            <p:ph type="sldNum" sz="quarter" idx="12"/>
          </p:nvPr>
        </p:nvSpPr>
        <p:spPr/>
        <p:txBody>
          <a:bodyPr/>
          <a:lstStyle/>
          <a:p>
            <a:fld id="{D34DACC3-9742-4940-92E6-4CAB853A3218}" type="slidenum">
              <a:rPr lang="en-US" smtClean="0"/>
              <a:pPr/>
              <a:t>43</a:t>
            </a:fld>
            <a:endParaRPr lang="en-US"/>
          </a:p>
        </p:txBody>
      </p:sp>
      <p:sp>
        <p:nvSpPr>
          <p:cNvPr id="68611" name="Rectangle 3"/>
          <p:cNvSpPr>
            <a:spLocks noGrp="1" noChangeArrowheads="1"/>
          </p:cNvSpPr>
          <p:nvPr>
            <p:ph sz="quarter" idx="14"/>
          </p:nvPr>
        </p:nvSpPr>
        <p:spPr>
          <a:prstGeom prst="rect">
            <a:avLst/>
          </a:prstGeom>
        </p:spPr>
        <p:txBody>
          <a:bodyPr/>
          <a:lstStyle/>
          <a:p>
            <a:pPr>
              <a:spcBef>
                <a:spcPts val="500"/>
              </a:spcBef>
              <a:spcAft>
                <a:spcPts val="500"/>
              </a:spcAft>
              <a:defRPr/>
            </a:pPr>
            <a:r>
              <a:rPr lang="en-US" dirty="0"/>
              <a:t>Might appear in future legislation. </a:t>
            </a:r>
          </a:p>
          <a:p>
            <a:pPr>
              <a:defRPr/>
            </a:pPr>
            <a:r>
              <a:rPr lang="en-US" dirty="0"/>
              <a:t>Implicates ethical issues.</a:t>
            </a:r>
          </a:p>
          <a:p>
            <a:pPr>
              <a:defRPr/>
            </a:pPr>
            <a:r>
              <a:rPr lang="en-US" dirty="0"/>
              <a:t>Implicates attorney-client privilege and/or work-product doctrine. </a:t>
            </a:r>
          </a:p>
          <a:p>
            <a:pPr>
              <a:defRPr/>
            </a:pPr>
            <a:r>
              <a:rPr lang="en-US" dirty="0"/>
              <a:t>Practical problems for advisors who do not have the information (e.g., advisors who cannot identity all parties involved). </a:t>
            </a:r>
          </a:p>
        </p:txBody>
      </p:sp>
      <p:sp>
        <p:nvSpPr>
          <p:cNvPr id="4" name="Text Placeholder 3"/>
          <p:cNvSpPr>
            <a:spLocks noGrp="1"/>
          </p:cNvSpPr>
          <p:nvPr>
            <p:ph type="body" sz="quarter" idx="15"/>
          </p:nvPr>
        </p:nvSpPr>
        <p:spPr/>
        <p:txBody>
          <a:bodyPr/>
          <a:lstStyle/>
          <a:p>
            <a:r>
              <a:rPr lang="en-US" sz="2400" dirty="0"/>
              <a:t>Material Advisor Provision: Issues</a:t>
            </a:r>
          </a:p>
        </p:txBody>
      </p:sp>
      <p:sp>
        <p:nvSpPr>
          <p:cNvPr id="7"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15661222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ChangeArrowheads="1"/>
          </p:cNvSpPr>
          <p:nvPr>
            <p:ph type="title"/>
          </p:nvPr>
        </p:nvSpPr>
        <p:spPr/>
        <p:txBody>
          <a:bodyPr/>
          <a:lstStyle/>
          <a:p>
            <a:pPr eaLnBrk="1" hangingPunct="1"/>
            <a:r>
              <a:rPr lang="en-US" smtClean="0"/>
              <a:t>International Influence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44</a:t>
            </a:fld>
            <a:endParaRPr lang="en-US"/>
          </a:p>
        </p:txBody>
      </p:sp>
      <p:sp>
        <p:nvSpPr>
          <p:cNvPr id="69635" name="Rectangle 3"/>
          <p:cNvSpPr>
            <a:spLocks noGrp="1" noChangeArrowheads="1"/>
          </p:cNvSpPr>
          <p:nvPr>
            <p:ph sz="quarter" idx="13"/>
          </p:nvPr>
        </p:nvSpPr>
        <p:spPr>
          <a:prstGeom prst="rect">
            <a:avLst/>
          </a:prstGeom>
        </p:spPr>
        <p:txBody>
          <a:bodyPr/>
          <a:lstStyle/>
          <a:p>
            <a:pPr>
              <a:defRPr/>
            </a:pPr>
            <a:r>
              <a:rPr lang="en-US" dirty="0"/>
              <a:t>Foreign countries emulating FATCA</a:t>
            </a:r>
          </a:p>
          <a:p>
            <a:pPr lvl="1" eaLnBrk="1" hangingPunct="1">
              <a:buFont typeface="Arial" charset="0"/>
              <a:buChar char="–"/>
              <a:defRPr/>
            </a:pPr>
            <a:r>
              <a:rPr lang="en-US" dirty="0"/>
              <a:t>E.g. EU proposed Alternative Investment Fund Managers Directive (AIFM), Apr. 2009.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91129507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p:txBody>
          <a:bodyPr/>
          <a:lstStyle/>
          <a:p>
            <a:pPr eaLnBrk="1" hangingPunct="1"/>
            <a:r>
              <a:rPr lang="en-US" smtClean="0"/>
              <a:t>Challenges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45</a:t>
            </a:fld>
            <a:endParaRPr lang="en-US"/>
          </a:p>
        </p:txBody>
      </p:sp>
      <p:sp>
        <p:nvSpPr>
          <p:cNvPr id="70659" name="Rectangle 3"/>
          <p:cNvSpPr>
            <a:spLocks noGrp="1" noChangeArrowheads="1"/>
          </p:cNvSpPr>
          <p:nvPr>
            <p:ph sz="quarter" idx="13"/>
          </p:nvPr>
        </p:nvSpPr>
        <p:spPr>
          <a:prstGeom prst="rect">
            <a:avLst/>
          </a:prstGeom>
        </p:spPr>
        <p:txBody>
          <a:bodyPr/>
          <a:lstStyle/>
          <a:p>
            <a:pPr>
              <a:defRPr/>
            </a:pPr>
            <a:r>
              <a:rPr lang="en-US" dirty="0"/>
              <a:t>FFIs, NFFEs, and U.S. withholding agents face increased burdens and costs associated with U.S. investment, particularly for small institutions in small jurisdictions.  </a:t>
            </a:r>
          </a:p>
          <a:p>
            <a:pPr>
              <a:defRPr/>
            </a:pPr>
            <a:r>
              <a:rPr lang="en-US" dirty="0"/>
              <a:t>IRS faces increased administrative burden.</a:t>
            </a:r>
          </a:p>
          <a:p>
            <a:pPr lvl="1" eaLnBrk="1" hangingPunct="1">
              <a:buFont typeface="Arial" charset="0"/>
              <a:buChar char="–"/>
              <a:defRPr/>
            </a:pPr>
            <a:r>
              <a:rPr lang="en-US" dirty="0"/>
              <a:t>Refunds and credits given for </a:t>
            </a:r>
            <a:r>
              <a:rPr lang="en-US" dirty="0" err="1"/>
              <a:t>overwithheld</a:t>
            </a:r>
            <a:r>
              <a:rPr lang="en-US" dirty="0"/>
              <a:t> amounts.</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8935185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smtClean="0"/>
              <a:t>Thank you</a:t>
            </a:r>
            <a:endParaRPr lang="en-US" dirty="0"/>
          </a:p>
        </p:txBody>
      </p:sp>
      <p:sp>
        <p:nvSpPr>
          <p:cNvPr id="7" name="Text Placeholder 6"/>
          <p:cNvSpPr>
            <a:spLocks noGrp="1"/>
          </p:cNvSpPr>
          <p:nvPr>
            <p:ph type="body" sz="quarter" idx="10"/>
          </p:nvPr>
        </p:nvSpPr>
        <p:spPr/>
        <p:txBody>
          <a:bodyPr/>
          <a:lstStyle/>
          <a:p>
            <a:r>
              <a:rPr lang="en-US" dirty="0" smtClean="0"/>
              <a:t>Dentons US LLP</a:t>
            </a:r>
          </a:p>
          <a:p>
            <a:pPr lvl="1"/>
            <a:r>
              <a:rPr lang="en-US" dirty="0" smtClean="0"/>
              <a:t>2000 McKinney Avenue</a:t>
            </a:r>
            <a:br>
              <a:rPr lang="en-US" dirty="0" smtClean="0"/>
            </a:br>
            <a:r>
              <a:rPr lang="en-US" dirty="0" smtClean="0"/>
              <a:t>Suite 1900</a:t>
            </a:r>
            <a:br>
              <a:rPr lang="en-US" dirty="0" smtClean="0"/>
            </a:br>
            <a:r>
              <a:rPr lang="en-US" dirty="0" smtClean="0"/>
              <a:t>Dallas, TX  75201</a:t>
            </a:r>
            <a:br>
              <a:rPr lang="en-US" dirty="0" smtClean="0"/>
            </a:br>
            <a:r>
              <a:rPr lang="en-US" dirty="0" smtClean="0"/>
              <a:t>USA</a:t>
            </a:r>
            <a:endParaRPr lang="en-US" dirty="0"/>
          </a:p>
        </p:txBody>
      </p:sp>
      <p:sp>
        <p:nvSpPr>
          <p:cNvPr id="12" name="Text Placeholder 11"/>
          <p:cNvSpPr>
            <a:spLocks noGrp="1"/>
          </p:cNvSpPr>
          <p:nvPr>
            <p:ph type="body" sz="quarter" idx="11"/>
          </p:nvPr>
        </p:nvSpPr>
        <p:spPr/>
        <p:txBody>
          <a:bodyPr/>
          <a:lstStyle/>
          <a:p>
            <a:r>
              <a:rPr lang="en-US" dirty="0" smtClean="0"/>
              <a:t>© 2013 Dentons</a:t>
            </a:r>
          </a:p>
          <a:p>
            <a:pPr lvl="1"/>
            <a:r>
              <a:rPr lang="en-US" dirty="0"/>
              <a:t>Dentons is an </a:t>
            </a:r>
            <a:r>
              <a:rPr lang="en-US" dirty="0" smtClean="0"/>
              <a:t>international legal </a:t>
            </a:r>
            <a:r>
              <a:rPr lang="en-US" dirty="0"/>
              <a:t>practice providing client services worldwide through its member firms and </a:t>
            </a:r>
            <a:r>
              <a:rPr lang="en-US" dirty="0" smtClean="0"/>
              <a:t>affiliates. This </a:t>
            </a:r>
            <a:r>
              <a:rPr lang="en-US" dirty="0"/>
              <a:t>publication is not designed to provide legal or other advice and you should not take, or refrain from taking, action based on its </a:t>
            </a:r>
            <a:r>
              <a:rPr lang="en-US" dirty="0" smtClean="0"/>
              <a:t>content. Please </a:t>
            </a:r>
            <a:r>
              <a:rPr lang="en-US" dirty="0"/>
              <a:t>see dentons.com for Legal Notices</a:t>
            </a:r>
            <a:r>
              <a:rPr lang="en-US" dirty="0" smtClean="0"/>
              <a:t>.</a:t>
            </a:r>
            <a:endParaRPr lang="en-US" dirty="0"/>
          </a:p>
        </p:txBody>
      </p:sp>
      <p:pic>
        <p:nvPicPr>
          <p:cNvPr id="13" name="Picture 12" descr="Dentons_Logo_Purple_RGB_300.png"/>
          <p:cNvPicPr>
            <a:picLocks noChangeAspect="1"/>
          </p:cNvPicPr>
          <p:nvPr/>
        </p:nvPicPr>
        <p:blipFill>
          <a:blip r:embed="rId3"/>
          <a:stretch>
            <a:fillRect/>
          </a:stretch>
        </p:blipFill>
        <p:spPr>
          <a:xfrm>
            <a:off x="7309819" y="445483"/>
            <a:ext cx="1564606" cy="566928"/>
          </a:xfrm>
          <a:prstGeom prst="rect">
            <a:avLst/>
          </a:prstGeom>
        </p:spPr>
      </p:pic>
      <p:sp>
        <p:nvSpPr>
          <p:cNvPr id="6" name="TextBox 3"/>
          <p:cNvSpPr txBox="1">
            <a:spLocks noChangeArrowheads="1"/>
          </p:cNvSpPr>
          <p:nvPr/>
        </p:nvSpPr>
        <p:spPr bwMode="auto">
          <a:xfrm>
            <a:off x="2486025" y="3662363"/>
            <a:ext cx="6323013"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200" dirty="0"/>
              <a:t>Dentons counsel drafted this paper for a specific event which occurred in the past.  As such, it reflects the state of the law at the time it was drafted, and is not necessarily a reflection of current developments.  For an update on this topic, please contact the editors of USTaxDisputes.com.</a:t>
            </a:r>
          </a:p>
          <a:p>
            <a:pPr eaLnBrk="1" hangingPunct="1"/>
            <a:r>
              <a:rPr lang="en-US" sz="1200" dirty="0"/>
              <a:t> </a:t>
            </a:r>
          </a:p>
          <a:p>
            <a:pPr eaLnBrk="1" hangingPunct="1"/>
            <a:r>
              <a:rPr lang="en-US" sz="1200" dirty="0"/>
              <a:t>IRS Circular 230:  We inform you that any US federal tax analysis contained an any blog post, email, attachment, or other writing (including any attachments), unless specifically stated otherwise, is not intended or written to be used, and cannot be used, for the purpose of (i) avoiding penalties under the Internal Revenue Code or (ii) promoting, marketing or recommending any transaction or matter addressed herein to another party.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n-US" b="1" smtClean="0"/>
              <a:t>Outline of Presentation</a:t>
            </a:r>
          </a:p>
        </p:txBody>
      </p:sp>
      <p:sp>
        <p:nvSpPr>
          <p:cNvPr id="29699" name="Rectangle 3"/>
          <p:cNvSpPr>
            <a:spLocks noGrp="1" noChangeArrowheads="1"/>
          </p:cNvSpPr>
          <p:nvPr>
            <p:ph type="body" idx="4294967295"/>
          </p:nvPr>
        </p:nvSpPr>
        <p:spPr>
          <a:xfrm>
            <a:off x="315686" y="1534886"/>
            <a:ext cx="8150452" cy="4465864"/>
          </a:xfrm>
          <a:prstGeom prst="rect">
            <a:avLst/>
          </a:prstGeom>
        </p:spPr>
        <p:txBody>
          <a:bodyPr/>
          <a:lstStyle/>
          <a:p>
            <a:pPr marL="304800" indent="-304800" eaLnBrk="1" hangingPunct="1">
              <a:buFont typeface="Wingdings" charset="0"/>
              <a:buNone/>
              <a:defRPr/>
            </a:pPr>
            <a:r>
              <a:rPr lang="en-US" dirty="0"/>
              <a:t>Information exchange is key to IRS strategy: </a:t>
            </a:r>
          </a:p>
          <a:p>
            <a:pPr eaLnBrk="1" hangingPunct="1">
              <a:buFont typeface="Arial" panose="020B0604020202020204" pitchFamily="34" charset="0"/>
              <a:buChar char="•"/>
              <a:defRPr/>
            </a:pPr>
            <a:r>
              <a:rPr lang="en-US" dirty="0"/>
              <a:t>Schedule UTP for disclosing uncertain tax positions </a:t>
            </a:r>
          </a:p>
          <a:p>
            <a:pPr eaLnBrk="1" hangingPunct="1">
              <a:buFont typeface="Arial" panose="020B0604020202020204" pitchFamily="34" charset="0"/>
              <a:buChar char="•"/>
              <a:defRPr/>
            </a:pPr>
            <a:r>
              <a:rPr lang="en-US" dirty="0"/>
              <a:t>IRS Voluntary Disclosure Initiative and FBAR reporting</a:t>
            </a:r>
          </a:p>
          <a:p>
            <a:pPr eaLnBrk="1" hangingPunct="1">
              <a:buFont typeface="Arial" panose="020B0604020202020204" pitchFamily="34" charset="0"/>
              <a:buChar char="•"/>
              <a:defRPr/>
            </a:pPr>
            <a:r>
              <a:rPr lang="en-US" dirty="0"/>
              <a:t>FATCA legislation imposing reporting and withholding requirements on certain financial institutions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5</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2445741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b="1" smtClean="0"/>
              <a:t>Schedule UTP</a:t>
            </a:r>
          </a:p>
        </p:txBody>
      </p:sp>
      <p:sp>
        <p:nvSpPr>
          <p:cNvPr id="30723" name="Rectangle 3"/>
          <p:cNvSpPr>
            <a:spLocks noGrp="1" noChangeArrowheads="1"/>
          </p:cNvSpPr>
          <p:nvPr>
            <p:ph sz="quarter" idx="13"/>
          </p:nvPr>
        </p:nvSpPr>
        <p:spPr>
          <a:prstGeom prst="rect">
            <a:avLst/>
          </a:prstGeom>
        </p:spPr>
        <p:txBody>
          <a:bodyPr/>
          <a:lstStyle/>
          <a:p>
            <a:pPr eaLnBrk="1" hangingPunct="1">
              <a:buFont typeface="Arial" panose="020B0604020202020204" pitchFamily="34" charset="0"/>
              <a:buChar char="•"/>
              <a:defRPr/>
            </a:pPr>
            <a:r>
              <a:rPr lang="en-US" dirty="0"/>
              <a:t>Until recently, taxpayers were required to make disclosures under limited circumstances.  </a:t>
            </a:r>
          </a:p>
          <a:p>
            <a:pPr eaLnBrk="1" hangingPunct="1">
              <a:buFont typeface="Arial" panose="020B0604020202020204" pitchFamily="34" charset="0"/>
              <a:buChar char="•"/>
              <a:defRPr/>
            </a:pPr>
            <a:r>
              <a:rPr lang="en-US" dirty="0"/>
              <a:t>In late 2010, the IRS significantly broadened taxpayer reporting requirements by issuing Schedule UTP to require certain corporations to report uncertain tax positions.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6</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631113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b="1" smtClean="0"/>
              <a:t>Purpose</a:t>
            </a:r>
          </a:p>
        </p:txBody>
      </p:sp>
      <p:sp>
        <p:nvSpPr>
          <p:cNvPr id="31747" name="Rectangle 3"/>
          <p:cNvSpPr>
            <a:spLocks noGrp="1" noChangeArrowheads="1"/>
          </p:cNvSpPr>
          <p:nvPr>
            <p:ph sz="quarter" idx="13"/>
          </p:nvPr>
        </p:nvSpPr>
        <p:spPr>
          <a:prstGeom prst="rect">
            <a:avLst/>
          </a:prstGeom>
        </p:spPr>
        <p:txBody>
          <a:bodyPr/>
          <a:lstStyle/>
          <a:p>
            <a:pPr eaLnBrk="1" hangingPunct="1"/>
            <a:r>
              <a:rPr lang="en-US" smtClean="0"/>
              <a:t>To </a:t>
            </a:r>
            <a:r>
              <a:rPr lang="ja-JP" altLang="en-US" smtClean="0"/>
              <a:t>“</a:t>
            </a:r>
            <a:r>
              <a:rPr lang="en-US" altLang="ja-JP" smtClean="0"/>
              <a:t>identify potential noncompliance more efficiently and target [IRS] resources more effectively.</a:t>
            </a:r>
            <a:r>
              <a:rPr lang="ja-JP" altLang="en-US" smtClean="0"/>
              <a:t>”</a:t>
            </a:r>
            <a:r>
              <a:rPr lang="en-US" altLang="ja-JP" smtClean="0"/>
              <a:t>  </a:t>
            </a:r>
          </a:p>
          <a:p>
            <a:pPr eaLnBrk="1" hangingPunct="1"/>
            <a:r>
              <a:rPr lang="ja-JP" altLang="en-US" smtClean="0"/>
              <a:t>“</a:t>
            </a:r>
            <a:r>
              <a:rPr lang="en-US" altLang="ja-JP" smtClean="0"/>
              <a:t>Our Schedule UTP needs also to be viewed as part of a major restructuring of the relationship with large corporate taxpayers.</a:t>
            </a:r>
            <a:r>
              <a:rPr lang="ja-JP" altLang="en-US" smtClean="0"/>
              <a:t>”</a:t>
            </a:r>
            <a:r>
              <a:rPr lang="en-US" altLang="ja-JP" smtClean="0"/>
              <a:t> </a:t>
            </a:r>
          </a:p>
          <a:p>
            <a:pPr lvl="1" eaLnBrk="1" hangingPunct="1"/>
            <a:r>
              <a:rPr lang="en-US" smtClean="0"/>
              <a:t>Commissioner Shulman</a:t>
            </a:r>
          </a:p>
        </p:txBody>
      </p:sp>
      <p:sp>
        <p:nvSpPr>
          <p:cNvPr id="2" name="Slide Number Placeholder 1"/>
          <p:cNvSpPr>
            <a:spLocks noGrp="1"/>
          </p:cNvSpPr>
          <p:nvPr>
            <p:ph type="sldNum" sz="quarter" idx="12"/>
          </p:nvPr>
        </p:nvSpPr>
        <p:spPr/>
        <p:txBody>
          <a:bodyPr/>
          <a:lstStyle/>
          <a:p>
            <a:fld id="{D34DACC3-9742-4940-92E6-4CAB853A3218}" type="slidenum">
              <a:rPr lang="en-US" smtClean="0"/>
              <a:pPr/>
              <a:t>7</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213004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b="1" smtClean="0"/>
              <a:t>Goals of Schedule UTP</a:t>
            </a:r>
          </a:p>
        </p:txBody>
      </p:sp>
      <p:sp>
        <p:nvSpPr>
          <p:cNvPr id="32771" name="Rectangle 3"/>
          <p:cNvSpPr>
            <a:spLocks noGrp="1" noChangeArrowheads="1"/>
          </p:cNvSpPr>
          <p:nvPr>
            <p:ph sz="quarter" idx="13"/>
          </p:nvPr>
        </p:nvSpPr>
        <p:spPr>
          <a:prstGeom prst="rect">
            <a:avLst/>
          </a:prstGeom>
        </p:spPr>
        <p:txBody>
          <a:bodyPr/>
          <a:lstStyle/>
          <a:p>
            <a:pPr eaLnBrk="1" hangingPunct="1"/>
            <a:r>
              <a:rPr lang="en-US" dirty="0" smtClean="0"/>
              <a:t>According to Commissioner Shulman, the goals of the reporting are: </a:t>
            </a:r>
          </a:p>
          <a:p>
            <a:pPr marL="685800" lvl="1" indent="-342900" eaLnBrk="1" hangingPunct="1">
              <a:buFont typeface="Arial" pitchFamily="34" charset="0"/>
              <a:buNone/>
            </a:pPr>
            <a:r>
              <a:rPr lang="en-US" dirty="0" smtClean="0"/>
              <a:t>1)   to create certainty sooner for taxpayers; </a:t>
            </a:r>
          </a:p>
          <a:p>
            <a:pPr marL="685800" lvl="1" indent="-342900" eaLnBrk="1" hangingPunct="1">
              <a:buFont typeface="Arial" pitchFamily="34" charset="0"/>
              <a:buNone/>
            </a:pPr>
            <a:r>
              <a:rPr lang="en-US" dirty="0" smtClean="0"/>
              <a:t>2)   cut down the time it takes the IRS to find issues and complete an audit; </a:t>
            </a:r>
          </a:p>
          <a:p>
            <a:pPr marL="685800" lvl="1" indent="-342900" eaLnBrk="1" hangingPunct="1">
              <a:buFont typeface="Arial" pitchFamily="34" charset="0"/>
              <a:buNone/>
            </a:pPr>
            <a:r>
              <a:rPr lang="en-US" dirty="0" smtClean="0"/>
              <a:t>3)   ensure that both the IRS and the taxpayer spend more time discussing the law and less time looking for information; </a:t>
            </a:r>
          </a:p>
          <a:p>
            <a:pPr marL="685800" lvl="1" indent="-342900" eaLnBrk="1" hangingPunct="1">
              <a:buFont typeface="Arial" pitchFamily="34" charset="0"/>
              <a:buNone/>
            </a:pPr>
            <a:r>
              <a:rPr lang="en-US" dirty="0" smtClean="0"/>
              <a:t>4)   help the IRS prioritize the taxpayers for examination; </a:t>
            </a:r>
          </a:p>
          <a:p>
            <a:pPr marL="685800" lvl="1" indent="-342900" eaLnBrk="1" hangingPunct="1">
              <a:buFont typeface="Arial" pitchFamily="34" charset="0"/>
              <a:buNone/>
            </a:pPr>
            <a:r>
              <a:rPr lang="en-US" dirty="0" smtClean="0"/>
              <a:t>5)   help the IRS identify and prioritize the issues during audit and for developing further guidance; and </a:t>
            </a:r>
          </a:p>
          <a:p>
            <a:pPr marL="685800" lvl="1" indent="-342900" eaLnBrk="1" hangingPunct="1">
              <a:buFont typeface="Arial" pitchFamily="34" charset="0"/>
              <a:buNone/>
            </a:pPr>
            <a:r>
              <a:rPr lang="en-US" dirty="0" smtClean="0"/>
              <a:t>6)   obtain key information regarding uncertain positions </a:t>
            </a:r>
            <a:r>
              <a:rPr lang="ja-JP" altLang="en-US" dirty="0" smtClean="0"/>
              <a:t>“</a:t>
            </a:r>
            <a:r>
              <a:rPr lang="en-US" altLang="ja-JP" dirty="0" smtClean="0"/>
              <a:t>without getting into the heads of the taxpayers or their advisors, as it relates to quantifying risk.</a:t>
            </a:r>
            <a:r>
              <a:rPr lang="ja-JP" altLang="en-US" dirty="0" smtClean="0"/>
              <a:t>”</a:t>
            </a:r>
            <a:r>
              <a:rPr lang="en-US" altLang="ja-JP" dirty="0" smtClean="0"/>
              <a:t> </a:t>
            </a:r>
            <a:endParaRPr lang="en-US"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8</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906671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lIns="91440" tIns="45720" bIns="45720" anchor="ctr"/>
          <a:lstStyle/>
          <a:p>
            <a:pPr defTabSz="914400" eaLnBrk="1" hangingPunct="1"/>
            <a:r>
              <a:rPr lang="en-US" b="1" smtClean="0"/>
              <a:t>Filing Requirements</a:t>
            </a:r>
          </a:p>
        </p:txBody>
      </p:sp>
      <p:sp>
        <p:nvSpPr>
          <p:cNvPr id="33795" name="Content Placeholder 2"/>
          <p:cNvSpPr>
            <a:spLocks noGrp="1"/>
          </p:cNvSpPr>
          <p:nvPr>
            <p:ph sz="quarter" idx="13"/>
          </p:nvPr>
        </p:nvSpPr>
        <p:spPr/>
        <p:txBody>
          <a:bodyPr/>
          <a:lstStyle/>
          <a:p>
            <a:pPr marL="287338" indent="-287338" eaLnBrk="1" hangingPunct="1"/>
            <a:r>
              <a:rPr lang="en-US" smtClean="0"/>
              <a:t>Schedule UTP requires reporting of U.S. Federal income tax positions taken by certain corporations on the return for which either: </a:t>
            </a:r>
          </a:p>
          <a:p>
            <a:pPr marL="742950" lvl="1" indent="-285750" eaLnBrk="1" hangingPunct="1">
              <a:buFont typeface="Arial" pitchFamily="34" charset="0"/>
              <a:buNone/>
            </a:pPr>
            <a:r>
              <a:rPr lang="en-US" smtClean="0"/>
              <a:t>1)  the taxpayer (or a related entity) has recorded a reserve in its financial statements with respect to that position, or </a:t>
            </a:r>
          </a:p>
          <a:p>
            <a:pPr marL="742950" lvl="1" indent="-285750" eaLnBrk="1" hangingPunct="1">
              <a:buFont typeface="Arial" pitchFamily="34" charset="0"/>
              <a:buNone/>
            </a:pPr>
            <a:r>
              <a:rPr lang="en-US" smtClean="0"/>
              <a:t>2)  the taxpayer has not recorded a tax reserve because the taxpayer expects to litigate the position</a:t>
            </a:r>
          </a:p>
          <a:p>
            <a:pPr marL="287338" indent="-287338" eaLnBrk="1" hangingPunct="1"/>
            <a:r>
              <a:rPr lang="en-US" smtClean="0"/>
              <a:t>Applicable to tax years beginning in 2010</a:t>
            </a:r>
          </a:p>
          <a:p>
            <a:pPr marL="287338" indent="-287338" eaLnBrk="1" hangingPunct="1"/>
            <a:r>
              <a:rPr lang="en-US" smtClean="0"/>
              <a:t>Requires a </a:t>
            </a:r>
            <a:r>
              <a:rPr lang="ja-JP" altLang="en-US" smtClean="0"/>
              <a:t>“</a:t>
            </a:r>
            <a:r>
              <a:rPr lang="en-US" altLang="ja-JP" smtClean="0"/>
              <a:t>concise description of each uncertain tax position</a:t>
            </a:r>
            <a:r>
              <a:rPr lang="ja-JP" altLang="en-US" smtClean="0"/>
              <a:t>”</a:t>
            </a:r>
            <a:r>
              <a:rPr lang="en-US" altLang="ja-JP" smtClean="0"/>
              <a:t> </a:t>
            </a:r>
          </a:p>
          <a:p>
            <a:pPr marL="287338" indent="-287338" eaLnBrk="1" hangingPunct="1"/>
            <a:r>
              <a:rPr lang="en-US" smtClean="0"/>
              <a:t>Must provide the primary Code sections relating to the position</a:t>
            </a:r>
          </a:p>
          <a:p>
            <a:pPr marL="287338" indent="-287338" eaLnBrk="1" hangingPunct="1"/>
            <a:r>
              <a:rPr lang="en-US" smtClean="0"/>
              <a:t>Requires ranking of tax positions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9</a:t>
            </a:fld>
            <a:endParaRPr lang="en-US"/>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November 15-16, 2010</a:t>
            </a:r>
            <a:endParaRPr lang="en-US" dirty="0"/>
          </a:p>
        </p:txBody>
      </p:sp>
    </p:spTree>
    <p:extLst>
      <p:ext uri="{BB962C8B-B14F-4D97-AF65-F5344CB8AC3E}">
        <p14:creationId xmlns:p14="http://schemas.microsoft.com/office/powerpoint/2010/main" val="368825111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lank">
  <a:themeElements>
    <a:clrScheme name="Denton">
      <a:dk1>
        <a:srgbClr val="565A5C"/>
      </a:dk1>
      <a:lt1>
        <a:srgbClr val="6E2D91"/>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83</TotalTime>
  <Words>3615</Words>
  <Application>Microsoft Office PowerPoint</Application>
  <PresentationFormat>On-screen Show (4:3)</PresentationFormat>
  <Paragraphs>492</Paragraphs>
  <Slides>46</Slides>
  <Notes>46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Blank</vt:lpstr>
      <vt:lpstr>International Reporting:  Schedule UTP, FBAR, &amp; FATCA</vt:lpstr>
      <vt:lpstr>Locations</vt:lpstr>
      <vt:lpstr>Offices by list</vt:lpstr>
      <vt:lpstr>Background</vt:lpstr>
      <vt:lpstr>Outline of Presentation</vt:lpstr>
      <vt:lpstr>Schedule UTP</vt:lpstr>
      <vt:lpstr>Purpose</vt:lpstr>
      <vt:lpstr>Goals of Schedule UTP</vt:lpstr>
      <vt:lpstr>Filing Requirements</vt:lpstr>
      <vt:lpstr>Corporations Required to File</vt:lpstr>
      <vt:lpstr>IRS Original Proposal</vt:lpstr>
      <vt:lpstr>Comments Received</vt:lpstr>
      <vt:lpstr>Final Schedule UTP </vt:lpstr>
      <vt:lpstr>Final Schedule UTP </vt:lpstr>
      <vt:lpstr>Final Schedule UTP </vt:lpstr>
      <vt:lpstr>Final Schedule UTP </vt:lpstr>
      <vt:lpstr>Final Schedule UTP </vt:lpstr>
      <vt:lpstr>Final Schedule UTP </vt:lpstr>
      <vt:lpstr>Final Schedule UTP </vt:lpstr>
      <vt:lpstr>Final Schedule UTP </vt:lpstr>
      <vt:lpstr>Remaining Issues   </vt:lpstr>
      <vt:lpstr>Other Important Initiatives</vt:lpstr>
      <vt:lpstr>Voluntary Disclosure Program</vt:lpstr>
      <vt:lpstr>UPDATE: Commissioner’s Statement </vt:lpstr>
      <vt:lpstr>UPDATE: Commissioner’s Statement </vt:lpstr>
      <vt:lpstr>UPDATE: Commissioner’s Statement </vt:lpstr>
      <vt:lpstr>FATCA</vt:lpstr>
      <vt:lpstr>Purpose</vt:lpstr>
      <vt:lpstr>Key Provision: Withholding</vt:lpstr>
      <vt:lpstr>Definitions</vt:lpstr>
      <vt:lpstr>Definitions, cont.</vt:lpstr>
      <vt:lpstr>Exception to Withholding</vt:lpstr>
      <vt:lpstr>Exception to Withholding</vt:lpstr>
      <vt:lpstr>Exception to Withholding </vt:lpstr>
      <vt:lpstr>Withholding Regime Before FATCA</vt:lpstr>
      <vt:lpstr>Effective Dates </vt:lpstr>
      <vt:lpstr>Withholding Payments to NFFEs </vt:lpstr>
      <vt:lpstr>Withholding Payments to NFFEs </vt:lpstr>
      <vt:lpstr>Withholding Payments to NFFIs </vt:lpstr>
      <vt:lpstr>Technical Overview</vt:lpstr>
      <vt:lpstr>Bank Example</vt:lpstr>
      <vt:lpstr>Original Proposal </vt:lpstr>
      <vt:lpstr>Original Proposal </vt:lpstr>
      <vt:lpstr>International Influence </vt:lpstr>
      <vt:lpstr>Challenges </vt:lpstr>
      <vt:lpstr>PowerPoint Presentation</vt:lpstr>
    </vt:vector>
  </TitlesOfParts>
  <Company>Dentons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Dentons</dc:creator>
  <cp:lastModifiedBy>Author</cp:lastModifiedBy>
  <cp:revision>22</cp:revision>
  <cp:lastPrinted>2013-10-10T19:24:13Z</cp:lastPrinted>
  <dcterms:created xsi:type="dcterms:W3CDTF">2013-10-10T16:50:07Z</dcterms:created>
  <dcterms:modified xsi:type="dcterms:W3CDTF">2013-10-11T19:11:06Z</dcterms:modified>
</cp:coreProperties>
</file>