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7" r:id="rId2"/>
    <p:sldId id="269" r:id="rId3"/>
    <p:sldId id="281" r:id="rId4"/>
    <p:sldId id="280" r:id="rId5"/>
    <p:sldId id="282" r:id="rId6"/>
    <p:sldId id="285" r:id="rId7"/>
    <p:sldId id="283" r:id="rId8"/>
    <p:sldId id="284" r:id="rId9"/>
    <p:sldId id="286" r:id="rId10"/>
    <p:sldId id="287" r:id="rId11"/>
    <p:sldId id="288" r:id="rId12"/>
    <p:sldId id="289" r:id="rId13"/>
    <p:sldId id="290" r:id="rId14"/>
    <p:sldId id="291" r:id="rId15"/>
    <p:sldId id="292" r:id="rId16"/>
    <p:sldId id="293" r:id="rId17"/>
    <p:sldId id="295" r:id="rId18"/>
    <p:sldId id="294" r:id="rId19"/>
    <p:sldId id="296" r:id="rId20"/>
    <p:sldId id="298" r:id="rId2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27730"/>
    <a:srgbClr val="EBECED"/>
    <a:srgbClr val="D5D5D5"/>
    <a:srgbClr val="D5D5D2"/>
    <a:srgbClr val="E00371"/>
    <a:srgbClr val="005E82"/>
    <a:srgbClr val="A30B35"/>
    <a:srgbClr val="7C330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07" autoAdjust="0"/>
    <p:restoredTop sz="94660"/>
  </p:normalViewPr>
  <p:slideViewPr>
    <p:cSldViewPr snapToGrid="0">
      <p:cViewPr varScale="1">
        <p:scale>
          <a:sx n="94" d="100"/>
          <a:sy n="94" d="100"/>
        </p:scale>
        <p:origin x="-756" y="-96"/>
      </p:cViewPr>
      <p:guideLst>
        <p:guide orient="horz" pos="2165"/>
        <p:guide pos="2858"/>
      </p:guideLst>
    </p:cSldViewPr>
  </p:slideViewPr>
  <p:notesTextViewPr>
    <p:cViewPr>
      <p:scale>
        <a:sx n="100" d="100"/>
        <a:sy n="100" d="100"/>
      </p:scale>
      <p:origin x="0" y="0"/>
    </p:cViewPr>
  </p:notesTextViewPr>
  <p:sorterViewPr>
    <p:cViewPr>
      <p:scale>
        <a:sx n="100" d="100"/>
        <a:sy n="100" d="100"/>
      </p:scale>
      <p:origin x="0" y="31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77633BE-0766-4701-97A4-87960AEAA15B}" type="datetimeFigureOut">
              <a:rPr lang="en-US" smtClean="0"/>
              <a:pPr/>
              <a:t>10/11/2013</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2B71D9D-C59C-46A3-89DC-993D8C59CBB9}" type="slidenum">
              <a:rPr lang="en-US" smtClean="0"/>
              <a:pPr/>
              <a:t>‹#›</a:t>
            </a:fld>
            <a:endParaRPr lang="en-US" dirty="0"/>
          </a:p>
        </p:txBody>
      </p:sp>
    </p:spTree>
    <p:extLst>
      <p:ext uri="{BB962C8B-B14F-4D97-AF65-F5344CB8AC3E}">
        <p14:creationId xmlns:p14="http://schemas.microsoft.com/office/powerpoint/2010/main" val="973442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B71D9D-C59C-46A3-89DC-993D8C59CBB9}"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B71D9D-C59C-46A3-89DC-993D8C59CBB9}"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B71D9D-C59C-46A3-89DC-993D8C59CBB9}"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B71D9D-C59C-46A3-89DC-993D8C59CBB9}"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userDrawn="1"/>
        </p:nvSpPr>
        <p:spPr>
          <a:xfrm>
            <a:off x="0" y="0"/>
            <a:ext cx="9144000" cy="68580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Picture 9" descr="Purple Cover Background ONLY FINAL for PPT.png"/>
          <p:cNvPicPr>
            <a:picLocks/>
          </p:cNvPicPr>
          <p:nvPr userDrawn="1"/>
        </p:nvPicPr>
        <p:blipFill>
          <a:blip r:embed="rId2"/>
          <a:srcRect t="20976" r="16551" b="13945"/>
          <a:stretch>
            <a:fillRect/>
          </a:stretch>
        </p:blipFill>
        <p:spPr>
          <a:xfrm>
            <a:off x="132588" y="132588"/>
            <a:ext cx="8878824" cy="6592824"/>
          </a:xfrm>
          <a:prstGeom prst="rect">
            <a:avLst/>
          </a:prstGeom>
        </p:spPr>
      </p:pic>
      <p:pic>
        <p:nvPicPr>
          <p:cNvPr id="12" name="Picture 11" descr="Dentons_Logo_White_RGB_300.png"/>
          <p:cNvPicPr>
            <a:picLocks noChangeAspect="1"/>
          </p:cNvPicPr>
          <p:nvPr userDrawn="1"/>
        </p:nvPicPr>
        <p:blipFill>
          <a:blip r:embed="rId3"/>
          <a:stretch>
            <a:fillRect/>
          </a:stretch>
        </p:blipFill>
        <p:spPr>
          <a:xfrm>
            <a:off x="7310548" y="443927"/>
            <a:ext cx="1561464" cy="565790"/>
          </a:xfrm>
          <a:prstGeom prst="rect">
            <a:avLst/>
          </a:prstGeom>
        </p:spPr>
      </p:pic>
      <p:sp>
        <p:nvSpPr>
          <p:cNvPr id="2" name="Title 1"/>
          <p:cNvSpPr>
            <a:spLocks noGrp="1"/>
          </p:cNvSpPr>
          <p:nvPr>
            <p:ph type="ctrTitle"/>
          </p:nvPr>
        </p:nvSpPr>
        <p:spPr bwMode="gray">
          <a:xfrm>
            <a:off x="431800" y="2178030"/>
            <a:ext cx="6876200" cy="553998"/>
          </a:xfrm>
        </p:spPr>
        <p:txBody>
          <a:bodyPr wrap="square" lIns="0" tIns="0" rIns="0" bIns="0" anchor="b" anchorCtr="0">
            <a:spAutoFit/>
          </a:bodyPr>
          <a:lstStyle>
            <a:lvl1pPr algn="l">
              <a:lnSpc>
                <a:spcPct val="100000"/>
              </a:lnSpc>
              <a:defRPr sz="3600" b="1">
                <a:solidFill>
                  <a:schemeClr val="bg2"/>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bwMode="gray">
          <a:xfrm>
            <a:off x="431800" y="2788920"/>
            <a:ext cx="6876200" cy="1280160"/>
          </a:xfrm>
        </p:spPr>
        <p:txBody>
          <a:bodyPr wrap="square" lIns="0" tIns="0" rIns="0" bIns="0">
            <a:noAutofit/>
          </a:bodyPr>
          <a:lstStyle>
            <a:lvl1pPr marL="0" indent="0" algn="l">
              <a:lnSpc>
                <a:spcPct val="90000"/>
              </a:lnSpc>
              <a:spcBef>
                <a:spcPts val="0"/>
              </a:spcBef>
              <a:buNone/>
              <a:defRPr sz="3200" b="0">
                <a:solidFill>
                  <a:schemeClr val="bg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bwMode="gray">
          <a:xfrm>
            <a:off x="431800" y="5221492"/>
            <a:ext cx="2133600" cy="184666"/>
          </a:xfrm>
        </p:spPr>
        <p:txBody>
          <a:bodyPr lIns="0" tIns="0" rIns="0" bIns="0" anchor="b" anchorCtr="0">
            <a:spAutoFit/>
          </a:bodyPr>
          <a:lstStyle>
            <a:lvl1pPr>
              <a:defRPr sz="1200" b="1">
                <a:solidFill>
                  <a:schemeClr val="bg2"/>
                </a:solidFill>
                <a:latin typeface="Arial" pitchFamily="34" charset="0"/>
                <a:cs typeface="Arial" pitchFamily="34" charset="0"/>
              </a:defRPr>
            </a:lvl1pPr>
          </a:lstStyle>
          <a:p>
            <a:r>
              <a:rPr lang="en-US" dirty="0" smtClean="0"/>
              <a:t>October 18, 2013</a:t>
            </a:r>
            <a:endParaRPr lang="en-US" dirty="0"/>
          </a:p>
        </p:txBody>
      </p:sp>
      <p:sp>
        <p:nvSpPr>
          <p:cNvPr id="5" name="Footer Placeholder 4"/>
          <p:cNvSpPr>
            <a:spLocks noGrp="1"/>
          </p:cNvSpPr>
          <p:nvPr>
            <p:ph type="ftr" sz="quarter" idx="11"/>
          </p:nvPr>
        </p:nvSpPr>
        <p:spPr bwMode="gray">
          <a:xfrm>
            <a:off x="431800" y="533987"/>
            <a:ext cx="2895600" cy="161583"/>
          </a:xfrm>
        </p:spPr>
        <p:txBody>
          <a:bodyPr lIns="0" tIns="0" rIns="0" bIns="0" anchor="t" anchorCtr="0">
            <a:spAutoFit/>
          </a:bodyPr>
          <a:lstStyle>
            <a:lvl1pPr algn="l">
              <a:defRPr sz="1050" b="1">
                <a:solidFill>
                  <a:schemeClr val="bg2"/>
                </a:solidFill>
                <a:latin typeface="Arial" pitchFamily="34" charset="0"/>
                <a:cs typeface="Arial" pitchFamily="34" charset="0"/>
              </a:defRPr>
            </a:lvl1pPr>
          </a:lstStyle>
          <a:p>
            <a:r>
              <a:rPr lang="en-US" dirty="0" smtClean="0"/>
              <a:t>Dentons US LLP                                      </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0011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65760" y="1600200"/>
            <a:ext cx="4038600" cy="4525963"/>
          </a:xfrm>
        </p:spPr>
        <p:txBody>
          <a:bodyPr/>
          <a:lstStyle>
            <a:lvl1pPr>
              <a:defRPr sz="2000"/>
            </a:lvl1pPr>
            <a:lvl2pPr>
              <a:defRPr sz="1800"/>
            </a:lvl2pPr>
            <a:lvl3pPr>
              <a:defRPr sz="1400"/>
            </a:lvl3pPr>
            <a:lvl4pPr>
              <a:defRPr sz="1200"/>
            </a:lvl4pPr>
            <a:lvl5pPr>
              <a:defRPr sz="11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42180" y="1600200"/>
            <a:ext cx="4038600" cy="4525963"/>
          </a:xfrm>
        </p:spPr>
        <p:txBody>
          <a:bodyPr/>
          <a:lstStyle>
            <a:lvl1pPr>
              <a:defRPr sz="2000"/>
            </a:lvl1pPr>
            <a:lvl2pPr>
              <a:defRPr sz="1800"/>
            </a:lvl2pPr>
            <a:lvl3pPr>
              <a:defRPr sz="1400"/>
            </a:lvl3pPr>
            <a:lvl4pPr>
              <a:defRPr sz="1200"/>
            </a:lvl4pPr>
            <a:lvl5pPr>
              <a:defRPr sz="11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dirty="0" smtClean="0"/>
              <a:t>October 18, 2013</a:t>
            </a:r>
            <a:endParaRPr lang="en-US" dirty="0"/>
          </a:p>
        </p:txBody>
      </p:sp>
      <p:sp>
        <p:nvSpPr>
          <p:cNvPr id="6" name="Footer Placeholder 5"/>
          <p:cNvSpPr>
            <a:spLocks noGrp="1"/>
          </p:cNvSpPr>
          <p:nvPr>
            <p:ph type="ftr" sz="quarter" idx="11"/>
          </p:nvPr>
        </p:nvSpPr>
        <p:spPr/>
        <p:txBody>
          <a:bodyPr/>
          <a:lstStyle/>
          <a:p>
            <a:r>
              <a:rPr lang="en-US" dirty="0" smtClean="0"/>
              <a:t>Dentons US LLP                                      </a:t>
            </a:r>
            <a:endParaRPr lang="en-US" dirty="0"/>
          </a:p>
        </p:txBody>
      </p:sp>
      <p:sp>
        <p:nvSpPr>
          <p:cNvPr id="7" name="Slide Number Placeholder 6"/>
          <p:cNvSpPr>
            <a:spLocks noGrp="1"/>
          </p:cNvSpPr>
          <p:nvPr>
            <p:ph type="sldNum" sz="quarter" idx="12"/>
          </p:nvPr>
        </p:nvSpPr>
        <p:spPr/>
        <p:txBody>
          <a:bodyPr/>
          <a:lstStyle/>
          <a:p>
            <a:fld id="{D34DACC3-9742-4940-92E6-4CAB853A321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with Gradient Inset">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0011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65760" y="1600200"/>
            <a:ext cx="4038600" cy="4525963"/>
          </a:xfr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vert="horz" wrap="square" lIns="91440" tIns="91440" rIns="0" bIns="0" rtlCol="0" anchor="t" anchorCtr="0">
            <a:noAutofit/>
          </a:bodyPr>
          <a:lstStyle>
            <a:lvl1pPr>
              <a:defRPr lang="en-US" sz="1800" dirty="0" smtClean="0">
                <a:solidFill>
                  <a:schemeClr val="tx1"/>
                </a:solidFill>
                <a:latin typeface="+mn-lt"/>
                <a:cs typeface="+mn-cs"/>
              </a:defRPr>
            </a:lvl1pPr>
            <a:lvl2pPr>
              <a:defRPr lang="en-US" sz="1800" dirty="0" smtClean="0">
                <a:solidFill>
                  <a:schemeClr val="lt1"/>
                </a:solidFill>
                <a:latin typeface="+mn-lt"/>
                <a:cs typeface="+mn-cs"/>
              </a:defRPr>
            </a:lvl2pPr>
            <a:lvl3pPr>
              <a:defRPr lang="en-US" dirty="0" smtClean="0">
                <a:solidFill>
                  <a:schemeClr val="lt1"/>
                </a:solidFill>
                <a:latin typeface="+mn-lt"/>
                <a:cs typeface="+mn-cs"/>
              </a:defRPr>
            </a:lvl3pPr>
            <a:lvl4pPr>
              <a:defRPr lang="en-US" dirty="0" smtClean="0">
                <a:solidFill>
                  <a:schemeClr val="lt1"/>
                </a:solidFill>
                <a:latin typeface="+mn-lt"/>
                <a:cs typeface="+mn-cs"/>
              </a:defRPr>
            </a:lvl4pPr>
            <a:lvl5pPr>
              <a:defRPr lang="en-US" dirty="0">
                <a:solidFill>
                  <a:schemeClr val="lt1"/>
                </a:solidFill>
                <a:latin typeface="+mn-lt"/>
                <a:cs typeface="+mn-cs"/>
              </a:defRPr>
            </a:lvl5pPr>
          </a:lstStyle>
          <a:p>
            <a:pPr marL="0" lvl="0" indent="0">
              <a:buNone/>
            </a:pPr>
            <a:r>
              <a:rPr lang="en-US" smtClean="0"/>
              <a:t>Click to edit Master text styles</a:t>
            </a:r>
          </a:p>
        </p:txBody>
      </p:sp>
      <p:sp>
        <p:nvSpPr>
          <p:cNvPr id="4" name="Content Placeholder 3"/>
          <p:cNvSpPr>
            <a:spLocks noGrp="1"/>
          </p:cNvSpPr>
          <p:nvPr>
            <p:ph sz="half" idx="2"/>
          </p:nvPr>
        </p:nvSpPr>
        <p:spPr>
          <a:xfrm>
            <a:off x="4742180" y="1600200"/>
            <a:ext cx="4038600" cy="4525963"/>
          </a:xfrm>
        </p:spPr>
        <p:txBody>
          <a:bodyPr/>
          <a:lstStyle>
            <a:lvl1pPr>
              <a:defRPr sz="2000"/>
            </a:lvl1pPr>
            <a:lvl2pPr>
              <a:defRPr sz="1800"/>
            </a:lvl2pPr>
            <a:lvl3pPr>
              <a:defRPr sz="1400"/>
            </a:lvl3pPr>
            <a:lvl4pPr>
              <a:defRPr sz="1200"/>
            </a:lvl4pPr>
            <a:lvl5pPr>
              <a:defRPr sz="11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dirty="0" smtClean="0"/>
              <a:t>October 18, 2013</a:t>
            </a:r>
            <a:endParaRPr lang="en-US" dirty="0"/>
          </a:p>
        </p:txBody>
      </p:sp>
      <p:sp>
        <p:nvSpPr>
          <p:cNvPr id="6" name="Footer Placeholder 5"/>
          <p:cNvSpPr>
            <a:spLocks noGrp="1"/>
          </p:cNvSpPr>
          <p:nvPr>
            <p:ph type="ftr" sz="quarter" idx="11"/>
          </p:nvPr>
        </p:nvSpPr>
        <p:spPr/>
        <p:txBody>
          <a:bodyPr/>
          <a:lstStyle/>
          <a:p>
            <a:r>
              <a:rPr lang="en-US" dirty="0" smtClean="0"/>
              <a:t>Dentons US LLP                                      </a:t>
            </a:r>
            <a:endParaRPr lang="en-US" dirty="0"/>
          </a:p>
        </p:txBody>
      </p:sp>
      <p:sp>
        <p:nvSpPr>
          <p:cNvPr id="7" name="Slide Number Placeholder 6"/>
          <p:cNvSpPr>
            <a:spLocks noGrp="1"/>
          </p:cNvSpPr>
          <p:nvPr>
            <p:ph type="sldNum" sz="quarter" idx="12"/>
          </p:nvPr>
        </p:nvSpPr>
        <p:spPr/>
        <p:txBody>
          <a:bodyPr/>
          <a:lstStyle/>
          <a:p>
            <a:fld id="{D34DACC3-9742-4940-92E6-4CAB853A3218}" type="slidenum">
              <a:rPr lang="en-US" smtClean="0"/>
              <a:pPr/>
              <a:t>‹#›</a:t>
            </a:fld>
            <a:endParaRPr lang="en-US" dirty="0"/>
          </a:p>
        </p:txBody>
      </p:sp>
      <p:sp>
        <p:nvSpPr>
          <p:cNvPr id="9" name="Text Placeholder 9"/>
          <p:cNvSpPr>
            <a:spLocks noGrp="1"/>
          </p:cNvSpPr>
          <p:nvPr>
            <p:ph type="body" sz="quarter" idx="14"/>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extLst>
      <p:ext uri="{BB962C8B-B14F-4D97-AF65-F5344CB8AC3E}">
        <p14:creationId xmlns:p14="http://schemas.microsoft.com/office/powerpoint/2010/main" val="4878770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0011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68300" y="1371600"/>
            <a:ext cx="4040188" cy="639762"/>
          </a:xfrm>
        </p:spPr>
        <p:txBody>
          <a:bodyPr anchor="b"/>
          <a:lstStyle>
            <a:lvl1pPr marL="0" indent="0">
              <a:buNone/>
              <a:defRPr sz="22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68300" y="2174875"/>
            <a:ext cx="4040188" cy="3951288"/>
          </a:xfrm>
        </p:spPr>
        <p:txBody>
          <a:bodyPr/>
          <a:lstStyle>
            <a:lvl1pPr>
              <a:defRPr sz="1800"/>
            </a:lvl1pPr>
            <a:lvl2pPr>
              <a:defRPr sz="1600"/>
            </a:lvl2pPr>
            <a:lvl3pPr>
              <a:defRPr sz="1200"/>
            </a:lvl3pPr>
            <a:lvl4pPr>
              <a:defRPr sz="1100"/>
            </a:lvl4pPr>
            <a:lvl5pPr>
              <a:defRPr sz="11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39005" y="1371600"/>
            <a:ext cx="4041775" cy="639762"/>
          </a:xfrm>
        </p:spPr>
        <p:txBody>
          <a:bodyPr anchor="b"/>
          <a:lstStyle>
            <a:lvl1pPr marL="0" indent="0">
              <a:buNone/>
              <a:defRPr sz="22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39005" y="2174875"/>
            <a:ext cx="4041775" cy="3951288"/>
          </a:xfrm>
        </p:spPr>
        <p:txBody>
          <a:bodyPr/>
          <a:lstStyle>
            <a:lvl1pPr>
              <a:defRPr sz="1800"/>
            </a:lvl1pPr>
            <a:lvl2pPr>
              <a:defRPr sz="1600"/>
            </a:lvl2pPr>
            <a:lvl3pPr>
              <a:defRPr sz="1200"/>
            </a:lvl3pPr>
            <a:lvl4pPr>
              <a:defRPr sz="1100"/>
            </a:lvl4pPr>
            <a:lvl5pPr>
              <a:defRPr sz="105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dirty="0" smtClean="0"/>
              <a:t>October 18, 2013</a:t>
            </a:r>
            <a:endParaRPr lang="en-US" dirty="0"/>
          </a:p>
        </p:txBody>
      </p:sp>
      <p:sp>
        <p:nvSpPr>
          <p:cNvPr id="8" name="Footer Placeholder 7"/>
          <p:cNvSpPr>
            <a:spLocks noGrp="1"/>
          </p:cNvSpPr>
          <p:nvPr>
            <p:ph type="ftr" sz="quarter" idx="11"/>
          </p:nvPr>
        </p:nvSpPr>
        <p:spPr/>
        <p:txBody>
          <a:bodyPr/>
          <a:lstStyle/>
          <a:p>
            <a:r>
              <a:rPr lang="en-US" dirty="0" smtClean="0"/>
              <a:t>Dentons US LLP                                      </a:t>
            </a:r>
            <a:endParaRPr lang="en-US" dirty="0"/>
          </a:p>
        </p:txBody>
      </p:sp>
      <p:sp>
        <p:nvSpPr>
          <p:cNvPr id="9" name="Slide Number Placeholder 8"/>
          <p:cNvSpPr>
            <a:spLocks noGrp="1"/>
          </p:cNvSpPr>
          <p:nvPr>
            <p:ph type="sldNum" sz="quarter" idx="12"/>
          </p:nvPr>
        </p:nvSpPr>
        <p:spPr/>
        <p:txBody>
          <a:bodyPr/>
          <a:lstStyle/>
          <a:p>
            <a:fld id="{D34DACC3-9742-4940-92E6-4CAB853A3218}"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with Gradient Back">
    <p:spTree>
      <p:nvGrpSpPr>
        <p:cNvPr id="1" name=""/>
        <p:cNvGrpSpPr/>
        <p:nvPr/>
      </p:nvGrpSpPr>
      <p:grpSpPr>
        <a:xfrm>
          <a:off x="0" y="0"/>
          <a:ext cx="0" cy="0"/>
          <a:chOff x="0" y="0"/>
          <a:chExt cx="0" cy="0"/>
        </a:xfrm>
      </p:grpSpPr>
      <p:sp>
        <p:nvSpPr>
          <p:cNvPr id="6" name="Rectangle 5"/>
          <p:cNvSpPr/>
          <p:nvPr userDrawn="1"/>
        </p:nvSpPr>
        <p:spPr>
          <a:xfrm>
            <a:off x="0" y="0"/>
            <a:ext cx="9143999" cy="6371771"/>
          </a:xfrm>
          <a:prstGeom prst="rect">
            <a:avLst/>
          </a:prstGeo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a:t>
            </a:fld>
            <a:endParaRPr lang="en-US" dirty="0"/>
          </a:p>
        </p:txBody>
      </p:sp>
      <p:sp>
        <p:nvSpPr>
          <p:cNvPr id="8" name="Text Placeholder 9"/>
          <p:cNvSpPr>
            <a:spLocks noGrp="1"/>
          </p:cNvSpPr>
          <p:nvPr>
            <p:ph type="body" sz="quarter" idx="14"/>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October 18, 2013</a:t>
            </a:r>
            <a:endParaRPr lang="en-US" dirty="0"/>
          </a:p>
        </p:txBody>
      </p:sp>
      <p:sp>
        <p:nvSpPr>
          <p:cNvPr id="3" name="Footer Placeholder 2"/>
          <p:cNvSpPr>
            <a:spLocks noGrp="1"/>
          </p:cNvSpPr>
          <p:nvPr>
            <p:ph type="ftr" sz="quarter" idx="11"/>
          </p:nvPr>
        </p:nvSpPr>
        <p:spPr/>
        <p:txBody>
          <a:bodyPr/>
          <a:lstStyle/>
          <a:p>
            <a:r>
              <a:rPr lang="en-US" dirty="0" smtClean="0"/>
              <a:t>Dentons US LLP                                      </a:t>
            </a:r>
            <a:endParaRPr lang="en-US" dirty="0"/>
          </a:p>
        </p:txBody>
      </p:sp>
      <p:sp>
        <p:nvSpPr>
          <p:cNvPr id="4" name="Slide Number Placeholder 3"/>
          <p:cNvSpPr>
            <a:spLocks noGrp="1"/>
          </p:cNvSpPr>
          <p:nvPr>
            <p:ph type="sldNum" sz="quarter" idx="12"/>
          </p:nvPr>
        </p:nvSpPr>
        <p:spPr/>
        <p:txBody>
          <a:bodyPr/>
          <a:lstStyle/>
          <a:p>
            <a:fld id="{D34DACC3-9742-4940-92E6-4CAB853A321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October 18, 2013</a:t>
            </a:r>
            <a:endParaRPr lang="en-US" dirty="0"/>
          </a:p>
        </p:txBody>
      </p:sp>
      <p:sp>
        <p:nvSpPr>
          <p:cNvPr id="5" name="Footer Placeholder 4"/>
          <p:cNvSpPr>
            <a:spLocks noGrp="1"/>
          </p:cNvSpPr>
          <p:nvPr>
            <p:ph type="ftr" sz="quarter" idx="11"/>
          </p:nvPr>
        </p:nvSpPr>
        <p:spPr/>
        <p:txBody>
          <a:bodyPr/>
          <a:lstStyle/>
          <a:p>
            <a:r>
              <a:rPr lang="en-US" dirty="0" smtClean="0"/>
              <a:t>Dentons US LLP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8" name="Content Placeholder 7"/>
          <p:cNvSpPr>
            <a:spLocks noGrp="1"/>
          </p:cNvSpPr>
          <p:nvPr>
            <p:ph sz="quarter" idx="13"/>
          </p:nvPr>
        </p:nvSpPr>
        <p:spPr>
          <a:xfrm>
            <a:off x="365760" y="1600200"/>
            <a:ext cx="841248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October 18, 2013</a:t>
            </a:r>
            <a:endParaRPr lang="en-US" dirty="0"/>
          </a:p>
        </p:txBody>
      </p:sp>
      <p:sp>
        <p:nvSpPr>
          <p:cNvPr id="5" name="Footer Placeholder 4"/>
          <p:cNvSpPr>
            <a:spLocks noGrp="1"/>
          </p:cNvSpPr>
          <p:nvPr>
            <p:ph type="ftr" sz="quarter" idx="11"/>
          </p:nvPr>
        </p:nvSpPr>
        <p:spPr/>
        <p:txBody>
          <a:bodyPr/>
          <a:lstStyle/>
          <a:p>
            <a:r>
              <a:rPr lang="en-US" dirty="0" smtClean="0"/>
              <a:t>Dentons US LLP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10" name="Content Placeholder 9"/>
          <p:cNvSpPr>
            <a:spLocks noGrp="1"/>
          </p:cNvSpPr>
          <p:nvPr>
            <p:ph sz="quarter" idx="14"/>
          </p:nvPr>
        </p:nvSpPr>
        <p:spPr>
          <a:xfrm>
            <a:off x="368300" y="1600200"/>
            <a:ext cx="841248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9"/>
          <p:cNvSpPr>
            <a:spLocks noGrp="1"/>
          </p:cNvSpPr>
          <p:nvPr>
            <p:ph type="body" sz="quarter" idx="15"/>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Subhead + Gradient inse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October 18, 2013</a:t>
            </a:r>
            <a:endParaRPr lang="en-US" dirty="0"/>
          </a:p>
        </p:txBody>
      </p:sp>
      <p:sp>
        <p:nvSpPr>
          <p:cNvPr id="5" name="Footer Placeholder 4"/>
          <p:cNvSpPr>
            <a:spLocks noGrp="1"/>
          </p:cNvSpPr>
          <p:nvPr>
            <p:ph type="ftr" sz="quarter" idx="11"/>
          </p:nvPr>
        </p:nvSpPr>
        <p:spPr/>
        <p:txBody>
          <a:bodyPr/>
          <a:lstStyle/>
          <a:p>
            <a:r>
              <a:rPr lang="en-US" dirty="0" smtClean="0"/>
              <a:t>Dentons US LLP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10" name="Content Placeholder 9"/>
          <p:cNvSpPr>
            <a:spLocks noGrp="1"/>
          </p:cNvSpPr>
          <p:nvPr>
            <p:ph sz="quarter" idx="14"/>
          </p:nvPr>
        </p:nvSpPr>
        <p:spPr>
          <a:xfrm>
            <a:off x="368300" y="1600200"/>
            <a:ext cx="8412480" cy="4572000"/>
          </a:xfr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lIns="91440" tIns="91440" rtlCol="0" anchor="t" anchorCtr="0"/>
          <a:lstStyle>
            <a:lvl1pPr marL="0" indent="0">
              <a:buNone/>
              <a:defRPr lang="en-US" sz="1800" dirty="0" smtClean="0">
                <a:solidFill>
                  <a:schemeClr val="tx1"/>
                </a:solidFill>
              </a:defRPr>
            </a:lvl1pPr>
            <a:lvl2pPr marL="182880">
              <a:defRPr lang="en-US" sz="1800" dirty="0" smtClean="0"/>
            </a:lvl2pPr>
          </a:lstStyle>
          <a:p>
            <a:pPr marL="0" lvl="0"/>
            <a:r>
              <a:rPr lang="en-US" smtClean="0"/>
              <a:t>Click to edit Master text styles</a:t>
            </a:r>
          </a:p>
        </p:txBody>
      </p:sp>
      <p:sp>
        <p:nvSpPr>
          <p:cNvPr id="9" name="Text Placeholder 9"/>
          <p:cNvSpPr>
            <a:spLocks noGrp="1"/>
          </p:cNvSpPr>
          <p:nvPr>
            <p:ph type="body" sz="quarter" idx="15"/>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extLst>
      <p:ext uri="{BB962C8B-B14F-4D97-AF65-F5344CB8AC3E}">
        <p14:creationId xmlns:p14="http://schemas.microsoft.com/office/powerpoint/2010/main" val="912305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October 18, 2013</a:t>
            </a:r>
            <a:endParaRPr lang="en-US" dirty="0"/>
          </a:p>
        </p:txBody>
      </p:sp>
      <p:sp>
        <p:nvSpPr>
          <p:cNvPr id="5" name="Footer Placeholder 4"/>
          <p:cNvSpPr>
            <a:spLocks noGrp="1"/>
          </p:cNvSpPr>
          <p:nvPr>
            <p:ph type="ftr" sz="quarter" idx="11"/>
          </p:nvPr>
        </p:nvSpPr>
        <p:spPr/>
        <p:txBody>
          <a:bodyPr/>
          <a:lstStyle/>
          <a:p>
            <a:r>
              <a:rPr lang="en-US" dirty="0" smtClean="0"/>
              <a:t>Dentons US LLP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7" name="Text Placeholder 9"/>
          <p:cNvSpPr>
            <a:spLocks noGrp="1"/>
          </p:cNvSpPr>
          <p:nvPr>
            <p:ph type="body" sz="quarter" idx="14"/>
          </p:nvPr>
        </p:nvSpPr>
        <p:spPr bwMode="gray">
          <a:xfrm>
            <a:off x="365760"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am Bio">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October 18, 2013</a:t>
            </a:r>
            <a:endParaRPr lang="en-US" dirty="0"/>
          </a:p>
        </p:txBody>
      </p:sp>
      <p:sp>
        <p:nvSpPr>
          <p:cNvPr id="5" name="Footer Placeholder 4"/>
          <p:cNvSpPr>
            <a:spLocks noGrp="1"/>
          </p:cNvSpPr>
          <p:nvPr>
            <p:ph type="ftr" sz="quarter" idx="11"/>
          </p:nvPr>
        </p:nvSpPr>
        <p:spPr/>
        <p:txBody>
          <a:bodyPr/>
          <a:lstStyle/>
          <a:p>
            <a:r>
              <a:rPr lang="en-US" dirty="0" smtClean="0"/>
              <a:t>Dentons US LLP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14" name="Text Placeholder 13"/>
          <p:cNvSpPr>
            <a:spLocks noGrp="1"/>
          </p:cNvSpPr>
          <p:nvPr>
            <p:ph type="body" sz="quarter" idx="14"/>
          </p:nvPr>
        </p:nvSpPr>
        <p:spPr>
          <a:xfrm>
            <a:off x="1490889" y="1601788"/>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marL="0" indent="0">
              <a:spcBef>
                <a:spcPts val="1200"/>
              </a:spcBef>
              <a:buNone/>
              <a:defRPr sz="1000"/>
            </a:lvl4pPr>
            <a:lvl5pPr marL="0" indent="0">
              <a:buNone/>
              <a:defRPr sz="900"/>
            </a:lvl5pPr>
          </a:lstStyle>
          <a:p>
            <a:pPr lvl="0"/>
            <a:r>
              <a:rPr lang="en-US" smtClean="0"/>
              <a:t>Click to edit Master text styles</a:t>
            </a:r>
          </a:p>
          <a:p>
            <a:pPr lvl="1"/>
            <a:r>
              <a:rPr lang="en-US" smtClean="0"/>
              <a:t>Second level</a:t>
            </a:r>
          </a:p>
          <a:p>
            <a:pPr lvl="2"/>
            <a:r>
              <a:rPr lang="en-US" smtClean="0"/>
              <a:t>Third level</a:t>
            </a:r>
          </a:p>
        </p:txBody>
      </p:sp>
      <p:sp>
        <p:nvSpPr>
          <p:cNvPr id="16" name="Text Placeholder 15"/>
          <p:cNvSpPr>
            <a:spLocks noGrp="1"/>
          </p:cNvSpPr>
          <p:nvPr>
            <p:ph type="body" sz="quarter" idx="15"/>
          </p:nvPr>
        </p:nvSpPr>
        <p:spPr>
          <a:xfrm>
            <a:off x="1490889" y="2866769"/>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18" name="Text Placeholder 17"/>
          <p:cNvSpPr>
            <a:spLocks noGrp="1"/>
          </p:cNvSpPr>
          <p:nvPr>
            <p:ph type="body" sz="quarter" idx="16"/>
          </p:nvPr>
        </p:nvSpPr>
        <p:spPr>
          <a:xfrm>
            <a:off x="5785739" y="4139444"/>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0" name="Text Placeholder 19"/>
          <p:cNvSpPr>
            <a:spLocks noGrp="1"/>
          </p:cNvSpPr>
          <p:nvPr>
            <p:ph type="body" sz="quarter" idx="17"/>
          </p:nvPr>
        </p:nvSpPr>
        <p:spPr>
          <a:xfrm>
            <a:off x="5785739" y="1601788"/>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2" name="Text Placeholder 21"/>
          <p:cNvSpPr>
            <a:spLocks noGrp="1"/>
          </p:cNvSpPr>
          <p:nvPr>
            <p:ph type="body" sz="quarter" idx="18"/>
          </p:nvPr>
        </p:nvSpPr>
        <p:spPr>
          <a:xfrm>
            <a:off x="5785739" y="2866769"/>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marL="0" indent="0">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6" name="Picture Placeholder 25"/>
          <p:cNvSpPr>
            <a:spLocks noGrp="1"/>
          </p:cNvSpPr>
          <p:nvPr>
            <p:ph type="pic" sz="quarter" idx="20"/>
          </p:nvPr>
        </p:nvSpPr>
        <p:spPr>
          <a:xfrm>
            <a:off x="368300" y="1601788"/>
            <a:ext cx="960120" cy="957262"/>
          </a:xfrm>
          <a:solidFill>
            <a:srgbClr val="A2A4A3"/>
          </a:solidFill>
        </p:spPr>
        <p:txBody>
          <a:bodyPr anchor="ctr" anchorCtr="1"/>
          <a:lstStyle>
            <a:lvl1pPr marL="0" indent="0" algn="ctr">
              <a:buNone/>
              <a:defRPr sz="1100">
                <a:solidFill>
                  <a:schemeClr val="bg2"/>
                </a:solidFill>
              </a:defRPr>
            </a:lvl1pPr>
          </a:lstStyle>
          <a:p>
            <a:r>
              <a:rPr lang="en-US" dirty="0" smtClean="0"/>
              <a:t>Click icon to add picture</a:t>
            </a:r>
            <a:endParaRPr lang="en-US" dirty="0"/>
          </a:p>
        </p:txBody>
      </p:sp>
      <p:sp>
        <p:nvSpPr>
          <p:cNvPr id="28" name="Picture Placeholder 27"/>
          <p:cNvSpPr>
            <a:spLocks noGrp="1"/>
          </p:cNvSpPr>
          <p:nvPr>
            <p:ph type="pic" sz="quarter" idx="21"/>
          </p:nvPr>
        </p:nvSpPr>
        <p:spPr>
          <a:xfrm>
            <a:off x="368300" y="2869187"/>
            <a:ext cx="960120" cy="960120"/>
          </a:xfrm>
          <a:solidFill>
            <a:srgbClr val="A2A4A3"/>
          </a:solidFill>
        </p:spPr>
        <p:txBody>
          <a:bodyPr anchor="ctr" anchorCtr="1"/>
          <a:lstStyle>
            <a:lvl1pPr marL="0" indent="0">
              <a:buNone/>
              <a:defRPr sz="1100">
                <a:solidFill>
                  <a:schemeClr val="bg2"/>
                </a:solidFill>
              </a:defRPr>
            </a:lvl1pPr>
          </a:lstStyle>
          <a:p>
            <a:r>
              <a:rPr lang="en-US" dirty="0" smtClean="0"/>
              <a:t>Click icon to add picture</a:t>
            </a:r>
            <a:endParaRPr lang="en-US" dirty="0"/>
          </a:p>
        </p:txBody>
      </p:sp>
      <p:sp>
        <p:nvSpPr>
          <p:cNvPr id="30" name="Picture Placeholder 29"/>
          <p:cNvSpPr>
            <a:spLocks noGrp="1"/>
          </p:cNvSpPr>
          <p:nvPr>
            <p:ph type="pic" sz="quarter" idx="22"/>
          </p:nvPr>
        </p:nvSpPr>
        <p:spPr>
          <a:xfrm>
            <a:off x="368300" y="4139444"/>
            <a:ext cx="960120" cy="960120"/>
          </a:xfrm>
          <a:solidFill>
            <a:srgbClr val="A2A4A3"/>
          </a:solidFill>
        </p:spPr>
        <p:txBody>
          <a:bodyPr anchor="ctr" anchorCtr="1"/>
          <a:lstStyle>
            <a:lvl1pPr marL="0" indent="0">
              <a:buNone/>
              <a:defRPr sz="1100">
                <a:solidFill>
                  <a:schemeClr val="bg2"/>
                </a:solidFill>
              </a:defRPr>
            </a:lvl1pPr>
          </a:lstStyle>
          <a:p>
            <a:r>
              <a:rPr lang="en-US" dirty="0" smtClean="0"/>
              <a:t>Click icon to add picture</a:t>
            </a:r>
            <a:endParaRPr lang="en-US" dirty="0"/>
          </a:p>
        </p:txBody>
      </p:sp>
      <p:sp>
        <p:nvSpPr>
          <p:cNvPr id="32" name="Picture Placeholder 31"/>
          <p:cNvSpPr>
            <a:spLocks noGrp="1"/>
          </p:cNvSpPr>
          <p:nvPr>
            <p:ph type="pic" sz="quarter" idx="23"/>
          </p:nvPr>
        </p:nvSpPr>
        <p:spPr>
          <a:xfrm>
            <a:off x="4680184" y="1601787"/>
            <a:ext cx="960120" cy="960120"/>
          </a:xfrm>
          <a:solidFill>
            <a:srgbClr val="A2A4A3"/>
          </a:solidFill>
        </p:spPr>
        <p:txBody>
          <a:bodyPr anchor="ctr" anchorCtr="1"/>
          <a:lstStyle>
            <a:lvl1pPr marL="0" indent="0">
              <a:buNone/>
              <a:defRPr sz="1100">
                <a:solidFill>
                  <a:schemeClr val="bg2"/>
                </a:solidFill>
              </a:defRPr>
            </a:lvl1pPr>
          </a:lstStyle>
          <a:p>
            <a:r>
              <a:rPr lang="en-US" dirty="0" smtClean="0"/>
              <a:t>Click icon to add picture</a:t>
            </a:r>
            <a:endParaRPr lang="en-US" dirty="0"/>
          </a:p>
        </p:txBody>
      </p:sp>
      <p:sp>
        <p:nvSpPr>
          <p:cNvPr id="34" name="Picture Placeholder 33"/>
          <p:cNvSpPr>
            <a:spLocks noGrp="1"/>
          </p:cNvSpPr>
          <p:nvPr>
            <p:ph type="pic" sz="quarter" idx="24"/>
          </p:nvPr>
        </p:nvSpPr>
        <p:spPr>
          <a:xfrm>
            <a:off x="4680184" y="2870616"/>
            <a:ext cx="960120" cy="960120"/>
          </a:xfrm>
          <a:solidFill>
            <a:srgbClr val="A2A4A3"/>
          </a:solidFill>
        </p:spPr>
        <p:txBody>
          <a:bodyPr anchor="ctr" anchorCtr="1"/>
          <a:lstStyle>
            <a:lvl1pPr marL="0" indent="0">
              <a:buNone/>
              <a:defRPr sz="1100">
                <a:solidFill>
                  <a:schemeClr val="bg2"/>
                </a:solidFill>
              </a:defRPr>
            </a:lvl1pPr>
          </a:lstStyle>
          <a:p>
            <a:r>
              <a:rPr lang="en-US" dirty="0" smtClean="0"/>
              <a:t>Click icon to add picture</a:t>
            </a:r>
            <a:endParaRPr lang="en-US" dirty="0"/>
          </a:p>
        </p:txBody>
      </p:sp>
      <p:sp>
        <p:nvSpPr>
          <p:cNvPr id="36" name="Picture Placeholder 35"/>
          <p:cNvSpPr>
            <a:spLocks noGrp="1"/>
          </p:cNvSpPr>
          <p:nvPr>
            <p:ph type="pic" sz="quarter" idx="25"/>
          </p:nvPr>
        </p:nvSpPr>
        <p:spPr>
          <a:xfrm>
            <a:off x="4680184" y="4139444"/>
            <a:ext cx="960120" cy="960120"/>
          </a:xfrm>
          <a:solidFill>
            <a:srgbClr val="A2A4A3"/>
          </a:solidFill>
        </p:spPr>
        <p:txBody>
          <a:bodyPr anchor="ctr" anchorCtr="1"/>
          <a:lstStyle>
            <a:lvl1pPr marL="0" indent="0">
              <a:buNone/>
              <a:defRPr sz="1100">
                <a:solidFill>
                  <a:schemeClr val="bg2"/>
                </a:solidFill>
              </a:defRPr>
            </a:lvl1pPr>
          </a:lstStyle>
          <a:p>
            <a:r>
              <a:rPr lang="en-US" dirty="0" smtClean="0"/>
              <a:t>Click icon to add picture</a:t>
            </a:r>
            <a:endParaRPr lang="en-US" dirty="0"/>
          </a:p>
        </p:txBody>
      </p:sp>
      <p:sp>
        <p:nvSpPr>
          <p:cNvPr id="38" name="Text Placeholder 37"/>
          <p:cNvSpPr>
            <a:spLocks noGrp="1"/>
          </p:cNvSpPr>
          <p:nvPr>
            <p:ph type="body" sz="quarter" idx="26"/>
          </p:nvPr>
        </p:nvSpPr>
        <p:spPr>
          <a:xfrm>
            <a:off x="1490889" y="4139444"/>
            <a:ext cx="26517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a:buNone/>
              <a:defRPr sz="1200"/>
            </a:lvl4pPr>
            <a:lvl5pPr>
              <a:buNone/>
              <a:defRPr sz="1200"/>
            </a:lvl5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dividual Bio">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396288" cy="430887"/>
          </a:xfrm>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r>
              <a:rPr lang="en-US" dirty="0" smtClean="0"/>
              <a:t>October 18, 2013</a:t>
            </a:r>
            <a:endParaRPr lang="en-US" dirty="0"/>
          </a:p>
        </p:txBody>
      </p:sp>
      <p:sp>
        <p:nvSpPr>
          <p:cNvPr id="5" name="Footer Placeholder 4"/>
          <p:cNvSpPr>
            <a:spLocks noGrp="1"/>
          </p:cNvSpPr>
          <p:nvPr>
            <p:ph type="ftr" sz="quarter" idx="11"/>
          </p:nvPr>
        </p:nvSpPr>
        <p:spPr/>
        <p:txBody>
          <a:bodyPr/>
          <a:lstStyle/>
          <a:p>
            <a:r>
              <a:rPr lang="en-US" dirty="0" smtClean="0"/>
              <a:t>Dentons US LLP                                      </a:t>
            </a:r>
            <a:endParaRPr lang="en-US" dirty="0"/>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dirty="0"/>
          </a:p>
        </p:txBody>
      </p:sp>
      <p:sp>
        <p:nvSpPr>
          <p:cNvPr id="14" name="Text Placeholder 13"/>
          <p:cNvSpPr>
            <a:spLocks noGrp="1"/>
          </p:cNvSpPr>
          <p:nvPr>
            <p:ph type="body" sz="quarter" idx="14"/>
          </p:nvPr>
        </p:nvSpPr>
        <p:spPr>
          <a:xfrm>
            <a:off x="1490889" y="1601788"/>
            <a:ext cx="2880360" cy="960120"/>
          </a:xfrm>
        </p:spPr>
        <p:txBody>
          <a:bodyPr>
            <a:noAutofit/>
          </a:bodyPr>
          <a:lstStyle>
            <a:lvl1pPr marL="0" indent="0">
              <a:buNone/>
              <a:defRPr sz="1050" b="1">
                <a:solidFill>
                  <a:schemeClr val="accent2"/>
                </a:solidFill>
              </a:defRPr>
            </a:lvl1pPr>
            <a:lvl2pPr marL="0" indent="0">
              <a:spcBef>
                <a:spcPts val="0"/>
              </a:spcBef>
              <a:buNone/>
              <a:defRPr sz="1050"/>
            </a:lvl2pPr>
            <a:lvl3pPr marL="0" indent="0">
              <a:spcBef>
                <a:spcPts val="600"/>
              </a:spcBef>
              <a:buNone/>
              <a:defRPr sz="1050"/>
            </a:lvl3pPr>
            <a:lvl4pPr marL="0" indent="0">
              <a:spcBef>
                <a:spcPts val="1200"/>
              </a:spcBef>
              <a:buNone/>
              <a:defRPr sz="1000"/>
            </a:lvl4pPr>
            <a:lvl5pPr marL="0" indent="0">
              <a:buNone/>
              <a:defRPr sz="900"/>
            </a:lvl5pPr>
          </a:lstStyle>
          <a:p>
            <a:pPr lvl="0"/>
            <a:r>
              <a:rPr lang="en-US" smtClean="0"/>
              <a:t>Click to edit Master text styles</a:t>
            </a:r>
          </a:p>
          <a:p>
            <a:pPr lvl="1"/>
            <a:r>
              <a:rPr lang="en-US" smtClean="0"/>
              <a:t>Second level</a:t>
            </a:r>
          </a:p>
          <a:p>
            <a:pPr lvl="2"/>
            <a:r>
              <a:rPr lang="en-US" smtClean="0"/>
              <a:t>Third level</a:t>
            </a:r>
          </a:p>
        </p:txBody>
      </p:sp>
      <p:sp>
        <p:nvSpPr>
          <p:cNvPr id="26" name="Picture Placeholder 25"/>
          <p:cNvSpPr>
            <a:spLocks noGrp="1"/>
          </p:cNvSpPr>
          <p:nvPr>
            <p:ph type="pic" sz="quarter" idx="20"/>
          </p:nvPr>
        </p:nvSpPr>
        <p:spPr>
          <a:xfrm>
            <a:off x="368300" y="1601788"/>
            <a:ext cx="960120" cy="957262"/>
          </a:xfrm>
          <a:solidFill>
            <a:srgbClr val="A2A4A3"/>
          </a:solidFill>
        </p:spPr>
        <p:txBody>
          <a:bodyPr anchor="ctr" anchorCtr="1"/>
          <a:lstStyle>
            <a:lvl1pPr marL="0" indent="0" algn="ctr">
              <a:buNone/>
              <a:defRPr sz="1100">
                <a:solidFill>
                  <a:schemeClr val="bg2"/>
                </a:solidFill>
              </a:defRPr>
            </a:lvl1pPr>
          </a:lstStyle>
          <a:p>
            <a:r>
              <a:rPr lang="en-US" dirty="0" smtClean="0"/>
              <a:t>Click icon to add picture</a:t>
            </a:r>
            <a:endParaRPr lang="en-US" dirty="0"/>
          </a:p>
        </p:txBody>
      </p:sp>
      <p:sp>
        <p:nvSpPr>
          <p:cNvPr id="21" name="Text Placeholder 20"/>
          <p:cNvSpPr>
            <a:spLocks noGrp="1"/>
          </p:cNvSpPr>
          <p:nvPr>
            <p:ph type="body" sz="quarter" idx="21"/>
          </p:nvPr>
        </p:nvSpPr>
        <p:spPr>
          <a:xfrm>
            <a:off x="368301" y="2817813"/>
            <a:ext cx="4016500" cy="3359787"/>
          </a:xfrm>
        </p:spPr>
        <p:txBody>
          <a:bodyPr/>
          <a:lstStyle>
            <a:lvl1pPr marL="0" indent="0">
              <a:spcBef>
                <a:spcPts val="1200"/>
              </a:spcBef>
              <a:buNone/>
              <a:defRPr sz="1050" b="0">
                <a:solidFill>
                  <a:schemeClr val="tx1"/>
                </a:solidFill>
              </a:defRPr>
            </a:lvl1pPr>
          </a:lstStyle>
          <a:p>
            <a:pPr lvl="0"/>
            <a:r>
              <a:rPr lang="en-US" smtClean="0"/>
              <a:t>Click to edit Master text styles</a:t>
            </a:r>
          </a:p>
        </p:txBody>
      </p:sp>
      <p:sp>
        <p:nvSpPr>
          <p:cNvPr id="24" name="Text Placeholder 23"/>
          <p:cNvSpPr>
            <a:spLocks noGrp="1"/>
          </p:cNvSpPr>
          <p:nvPr>
            <p:ph type="body" sz="quarter" idx="22"/>
          </p:nvPr>
        </p:nvSpPr>
        <p:spPr>
          <a:xfrm>
            <a:off x="4750372" y="2817813"/>
            <a:ext cx="4014216" cy="3315050"/>
          </a:xfrm>
        </p:spPr>
        <p:txBody>
          <a:bodyPr/>
          <a:lstStyle>
            <a:lvl1pPr marL="115888" indent="-115888">
              <a:spcBef>
                <a:spcPts val="600"/>
              </a:spcBef>
              <a:buClr>
                <a:schemeClr val="tx1"/>
              </a:buClr>
              <a:defRPr sz="1050" b="0">
                <a:solidFill>
                  <a:schemeClr val="tx1"/>
                </a:solidFill>
              </a:defRPr>
            </a:lvl1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descr="Divider Page Background ONLY.png"/>
          <p:cNvPicPr>
            <a:picLocks/>
          </p:cNvPicPr>
          <p:nvPr userDrawn="1"/>
        </p:nvPicPr>
        <p:blipFill>
          <a:blip r:embed="rId2"/>
          <a:stretch>
            <a:fillRect/>
          </a:stretch>
        </p:blipFill>
        <p:spPr>
          <a:xfrm>
            <a:off x="132588" y="132588"/>
            <a:ext cx="8878824" cy="6592824"/>
          </a:xfrm>
          <a:prstGeom prst="rect">
            <a:avLst/>
          </a:prstGeom>
        </p:spPr>
      </p:pic>
      <p:sp>
        <p:nvSpPr>
          <p:cNvPr id="3" name="Text Placeholder 2"/>
          <p:cNvSpPr>
            <a:spLocks noGrp="1"/>
          </p:cNvSpPr>
          <p:nvPr>
            <p:ph type="body" idx="1"/>
          </p:nvPr>
        </p:nvSpPr>
        <p:spPr>
          <a:xfrm>
            <a:off x="365760" y="457200"/>
            <a:ext cx="6878232" cy="553998"/>
          </a:xfrm>
        </p:spPr>
        <p:txBody>
          <a:bodyPr wrap="square" lIns="0" tIns="0" rIns="0" bIns="0" anchor="b">
            <a:noAutofit/>
          </a:bodyPr>
          <a:lstStyle>
            <a:lvl1pPr marL="0" indent="0">
              <a:spcBef>
                <a:spcPts val="0"/>
              </a:spcBef>
              <a:buNone/>
              <a:defRPr sz="3600" b="1">
                <a:solidFill>
                  <a:schemeClr val="tx1"/>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Slide Number Placeholder 5"/>
          <p:cNvSpPr>
            <a:spLocks noGrp="1"/>
          </p:cNvSpPr>
          <p:nvPr>
            <p:ph type="sldNum" sz="quarter" idx="4"/>
          </p:nvPr>
        </p:nvSpPr>
        <p:spPr>
          <a:xfrm>
            <a:off x="7636943" y="6470775"/>
            <a:ext cx="141064"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11" name="Picture 10" descr="Dentons_Logo_Purple_RGB_300.png"/>
          <p:cNvPicPr>
            <a:picLocks noChangeAspect="1"/>
          </p:cNvPicPr>
          <p:nvPr userDrawn="1"/>
        </p:nvPicPr>
        <p:blipFill>
          <a:blip r:embed="rId3"/>
          <a:stretch>
            <a:fillRect/>
          </a:stretch>
        </p:blipFill>
        <p:spPr>
          <a:xfrm>
            <a:off x="7902727" y="6358290"/>
            <a:ext cx="1003098" cy="363468"/>
          </a:xfrm>
          <a:prstGeom prst="rect">
            <a:avLst/>
          </a:prstGeom>
        </p:spPr>
      </p:pic>
      <p:sp>
        <p:nvSpPr>
          <p:cNvPr id="12" name="Date Placeholder 3"/>
          <p:cNvSpPr>
            <a:spLocks noGrp="1"/>
          </p:cNvSpPr>
          <p:nvPr>
            <p:ph type="dt" sz="half" idx="2"/>
          </p:nvPr>
        </p:nvSpPr>
        <p:spPr>
          <a:xfrm>
            <a:off x="365760" y="6470775"/>
            <a:ext cx="863219"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dirty="0" smtClean="0"/>
              <a:t>October 18, 2013</a:t>
            </a:r>
            <a:endParaRPr lang="en-US" dirty="0"/>
          </a:p>
        </p:txBody>
      </p:sp>
      <p:sp>
        <p:nvSpPr>
          <p:cNvPr id="18" name="Title 17"/>
          <p:cNvSpPr>
            <a:spLocks noGrp="1"/>
          </p:cNvSpPr>
          <p:nvPr>
            <p:ph type="title"/>
          </p:nvPr>
        </p:nvSpPr>
        <p:spPr>
          <a:xfrm>
            <a:off x="365760" y="1005840"/>
            <a:ext cx="6875462" cy="1280160"/>
          </a:xfrm>
        </p:spPr>
        <p:txBody>
          <a:bodyPr lIns="0" tIns="0" rIns="0" bIns="0" anchor="t" anchorCtr="0">
            <a:noAutofit/>
          </a:bodyPr>
          <a:lstStyle>
            <a:lvl1pPr algn="l">
              <a:lnSpc>
                <a:spcPct val="90000"/>
              </a:lnSpc>
              <a:defRPr sz="3600" b="0">
                <a:solidFill>
                  <a:schemeClr val="tx1"/>
                </a:solidFill>
                <a:latin typeface="Arial" pitchFamily="34" charset="0"/>
                <a:cs typeface="Arial" pitchFamily="34" charset="0"/>
              </a:defRPr>
            </a:lvl1pPr>
          </a:lstStyle>
          <a:p>
            <a:r>
              <a:rPr lang="en-US" smtClean="0"/>
              <a:t>Click to edit Master title style</a:t>
            </a:r>
            <a:endParaRPr lang="en-US" dirty="0"/>
          </a:p>
        </p:txBody>
      </p:sp>
      <p:sp>
        <p:nvSpPr>
          <p:cNvPr id="21" name="Footer Placeholder 4"/>
          <p:cNvSpPr>
            <a:spLocks noGrp="1"/>
          </p:cNvSpPr>
          <p:nvPr>
            <p:ph type="ftr" sz="quarter" idx="3"/>
          </p:nvPr>
        </p:nvSpPr>
        <p:spPr>
          <a:xfrm>
            <a:off x="2103120" y="6470775"/>
            <a:ext cx="493776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dirty="0" smtClean="0"/>
              <a:t>Dentons US LLP                                      </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5760" y="365760"/>
            <a:ext cx="6878232" cy="553998"/>
          </a:xfrm>
        </p:spPr>
        <p:txBody>
          <a:bodyPr wrap="square" lIns="0" tIns="0" rIns="0" bIns="0" anchor="b">
            <a:spAutoFit/>
          </a:bodyPr>
          <a:lstStyle>
            <a:lvl1pPr marL="0" indent="0">
              <a:spcBef>
                <a:spcPts val="0"/>
              </a:spcBef>
              <a:buNone/>
              <a:defRPr sz="3600" b="0">
                <a:solidFill>
                  <a:schemeClr val="accent1"/>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17" name="Text Placeholder 16"/>
          <p:cNvSpPr>
            <a:spLocks noGrp="1"/>
          </p:cNvSpPr>
          <p:nvPr>
            <p:ph type="body" sz="quarter" idx="10"/>
          </p:nvPr>
        </p:nvSpPr>
        <p:spPr>
          <a:xfrm>
            <a:off x="368299" y="2103120"/>
            <a:ext cx="4114800" cy="1263949"/>
          </a:xfrm>
        </p:spPr>
        <p:txBody>
          <a:bodyPr anchor="t" anchorCtr="0">
            <a:noAutofit/>
          </a:bodyPr>
          <a:lstStyle>
            <a:lvl1pPr marL="0" indent="9525">
              <a:lnSpc>
                <a:spcPts val="2000"/>
              </a:lnSpc>
              <a:spcBef>
                <a:spcPts val="0"/>
              </a:spcBef>
              <a:buNone/>
              <a:defRPr sz="1800">
                <a:solidFill>
                  <a:schemeClr val="tx1"/>
                </a:solidFill>
              </a:defRPr>
            </a:lvl1pPr>
            <a:lvl2pPr marL="0" indent="9525">
              <a:lnSpc>
                <a:spcPts val="2000"/>
              </a:lnSpc>
              <a:spcBef>
                <a:spcPts val="600"/>
              </a:spcBef>
              <a:buNone/>
              <a:defRPr sz="1800">
                <a:solidFill>
                  <a:schemeClr val="tx1"/>
                </a:solidFill>
              </a:defRPr>
            </a:lvl2pPr>
            <a:lvl3pPr marL="0" indent="9525">
              <a:buNone/>
              <a:defRPr>
                <a:solidFill>
                  <a:schemeClr val="tx1"/>
                </a:solidFill>
              </a:defRPr>
            </a:lvl3pPr>
            <a:lvl4pPr marL="0" indent="9525">
              <a:buNone/>
              <a:defRPr>
                <a:solidFill>
                  <a:schemeClr val="tx1"/>
                </a:solidFill>
              </a:defRPr>
            </a:lvl4pPr>
            <a:lvl5pPr marL="0" indent="9525">
              <a:buNone/>
              <a:defRPr>
                <a:solidFill>
                  <a:schemeClr val="tx1"/>
                </a:solidFill>
              </a:defRPr>
            </a:lvl5pPr>
          </a:lstStyle>
          <a:p>
            <a:pPr lvl="0"/>
            <a:r>
              <a:rPr lang="en-US" smtClean="0"/>
              <a:t>Click to edit Master text styles</a:t>
            </a:r>
          </a:p>
          <a:p>
            <a:pPr lvl="1"/>
            <a:r>
              <a:rPr lang="en-US" smtClean="0"/>
              <a:t>Second level</a:t>
            </a:r>
          </a:p>
        </p:txBody>
      </p:sp>
      <p:sp>
        <p:nvSpPr>
          <p:cNvPr id="20" name="Text Placeholder 19"/>
          <p:cNvSpPr>
            <a:spLocks noGrp="1"/>
          </p:cNvSpPr>
          <p:nvPr>
            <p:ph type="body" sz="quarter" idx="11"/>
          </p:nvPr>
        </p:nvSpPr>
        <p:spPr>
          <a:xfrm>
            <a:off x="368300" y="5486400"/>
            <a:ext cx="8412480" cy="965703"/>
          </a:xfrm>
        </p:spPr>
        <p:txBody>
          <a:bodyPr anchor="b" anchorCtr="0">
            <a:noAutofit/>
          </a:bodyPr>
          <a:lstStyle>
            <a:lvl1pPr marL="0" indent="0">
              <a:buNone/>
              <a:defRPr sz="600">
                <a:solidFill>
                  <a:schemeClr val="tx1"/>
                </a:solidFill>
              </a:defRPr>
            </a:lvl1pPr>
            <a:lvl2pPr marL="0" indent="0">
              <a:buNone/>
              <a:defRPr sz="600">
                <a:solidFill>
                  <a:schemeClr val="tx1"/>
                </a:solidFill>
              </a:defRPr>
            </a:lvl2pPr>
          </a:lstStyle>
          <a:p>
            <a:pPr lvl="0"/>
            <a:r>
              <a:rPr lang="en-US" smtClean="0"/>
              <a:t>Click to edit Master text styles</a:t>
            </a:r>
          </a:p>
          <a:p>
            <a:pPr lvl="1"/>
            <a:r>
              <a:rPr lang="en-US" smtClean="0"/>
              <a:t>Second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8"/>
          <p:cNvSpPr/>
          <p:nvPr/>
        </p:nvSpPr>
        <p:spPr>
          <a:xfrm>
            <a:off x="0" y="6371540"/>
            <a:ext cx="9143999" cy="486460"/>
          </a:xfrm>
          <a:prstGeom prst="rect">
            <a:avLst/>
          </a:prstGeom>
          <a:solidFill>
            <a:srgbClr val="EBEC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p>
        </p:txBody>
      </p:sp>
      <p:sp>
        <p:nvSpPr>
          <p:cNvPr id="2" name="Title Placeholder 1"/>
          <p:cNvSpPr>
            <a:spLocks noGrp="1"/>
          </p:cNvSpPr>
          <p:nvPr>
            <p:ph type="title"/>
          </p:nvPr>
        </p:nvSpPr>
        <p:spPr>
          <a:xfrm>
            <a:off x="368300" y="365760"/>
            <a:ext cx="8412480" cy="400110"/>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bwMode="gray">
          <a:xfrm>
            <a:off x="365760" y="1600200"/>
            <a:ext cx="8412480" cy="4570200"/>
          </a:xfrm>
          <a:prstGeom prst="rect">
            <a:avLst/>
          </a:prstGeom>
        </p:spPr>
        <p:txBody>
          <a:bodyPr vert="horz" wrap="square"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bwMode="gray">
          <a:xfrm>
            <a:off x="2103120" y="6543925"/>
            <a:ext cx="493776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dirty="0" smtClean="0"/>
              <a:t>Dentons US LLP                                      </a:t>
            </a:r>
            <a:endParaRPr lang="en-US" dirty="0"/>
          </a:p>
        </p:txBody>
      </p:sp>
      <p:sp>
        <p:nvSpPr>
          <p:cNvPr id="6" name="Slide Number Placeholder 5"/>
          <p:cNvSpPr>
            <a:spLocks noGrp="1"/>
          </p:cNvSpPr>
          <p:nvPr>
            <p:ph type="sldNum" sz="quarter" idx="4"/>
          </p:nvPr>
        </p:nvSpPr>
        <p:spPr bwMode="gray">
          <a:xfrm>
            <a:off x="7167043" y="6543925"/>
            <a:ext cx="685800"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8" name="Picture 7" descr="Dentons_Logo_Purple_RGB_300.png"/>
          <p:cNvPicPr>
            <a:picLocks noChangeAspect="1"/>
          </p:cNvPicPr>
          <p:nvPr/>
        </p:nvPicPr>
        <p:blipFill>
          <a:blip r:embed="rId17"/>
          <a:stretch>
            <a:fillRect/>
          </a:stretch>
        </p:blipFill>
        <p:spPr>
          <a:xfrm>
            <a:off x="7902727" y="6431440"/>
            <a:ext cx="1003098" cy="363468"/>
          </a:xfrm>
          <a:prstGeom prst="rect">
            <a:avLst/>
          </a:prstGeom>
        </p:spPr>
      </p:pic>
      <p:sp>
        <p:nvSpPr>
          <p:cNvPr id="4" name="Date Placeholder 3"/>
          <p:cNvSpPr>
            <a:spLocks noGrp="1"/>
          </p:cNvSpPr>
          <p:nvPr>
            <p:ph type="dt" sz="half" idx="2"/>
          </p:nvPr>
        </p:nvSpPr>
        <p:spPr bwMode="gray">
          <a:xfrm>
            <a:off x="365759" y="6543925"/>
            <a:ext cx="160020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r>
              <a:rPr lang="en-US" dirty="0" smtClean="0"/>
              <a:t>October 18, 2013</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65" r:id="rId4"/>
    <p:sldLayoutId id="2147483661" r:id="rId5"/>
    <p:sldLayoutId id="2147483658" r:id="rId6"/>
    <p:sldLayoutId id="2147483659" r:id="rId7"/>
    <p:sldLayoutId id="2147483651" r:id="rId8"/>
    <p:sldLayoutId id="2147483664" r:id="rId9"/>
    <p:sldLayoutId id="2147483652" r:id="rId10"/>
    <p:sldLayoutId id="2147483666" r:id="rId11"/>
    <p:sldLayoutId id="2147483653" r:id="rId12"/>
    <p:sldLayoutId id="2147483654" r:id="rId13"/>
    <p:sldLayoutId id="2147483660" r:id="rId14"/>
    <p:sldLayoutId id="2147483655" r:id="rId15"/>
  </p:sldLayoutIdLst>
  <p:timing>
    <p:tnLst>
      <p:par>
        <p:cTn id="1" dur="indefinite" restart="never" nodeType="tmRoot"/>
      </p:par>
    </p:tnLst>
  </p:timing>
  <p:hf hdr="0"/>
  <p:txStyles>
    <p:titleStyle>
      <a:lvl1pPr algn="l" defTabSz="457200" rtl="0" eaLnBrk="1" latinLnBrk="0" hangingPunct="1">
        <a:spcBef>
          <a:spcPct val="0"/>
        </a:spcBef>
        <a:buNone/>
        <a:defRPr sz="2600" b="1" kern="1200">
          <a:solidFill>
            <a:schemeClr val="accent1"/>
          </a:solidFill>
          <a:latin typeface="Arial" pitchFamily="34" charset="0"/>
          <a:ea typeface="+mj-ea"/>
          <a:cs typeface="Arial" pitchFamily="34" charset="0"/>
        </a:defRPr>
      </a:lvl1pPr>
    </p:titleStyle>
    <p:bodyStyle>
      <a:lvl1pPr marL="182880" indent="-182880" algn="l" defTabSz="457200" rtl="0" eaLnBrk="1" latinLnBrk="0" hangingPunct="1">
        <a:spcBef>
          <a:spcPts val="1000"/>
        </a:spcBef>
        <a:buClr>
          <a:schemeClr val="accent1"/>
        </a:buClr>
        <a:buFont typeface="Arial"/>
        <a:buChar char="•"/>
        <a:defRPr sz="1800" kern="1200">
          <a:solidFill>
            <a:schemeClr val="tx1"/>
          </a:solidFill>
          <a:latin typeface="Arial" pitchFamily="34" charset="0"/>
          <a:ea typeface="+mn-ea"/>
          <a:cs typeface="Arial" pitchFamily="34" charset="0"/>
        </a:defRPr>
      </a:lvl1pPr>
      <a:lvl2pPr marL="365760" indent="-179388" algn="l" defTabSz="457200" rtl="0" eaLnBrk="1" latinLnBrk="0" hangingPunct="1">
        <a:spcBef>
          <a:spcPts val="600"/>
        </a:spcBef>
        <a:buClr>
          <a:schemeClr val="bg1"/>
        </a:buClr>
        <a:buFont typeface="Arial" pitchFamily="34" charset="0"/>
        <a:buChar char="•"/>
        <a:defRPr sz="1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Tax Court Procedures:  Trial</a:t>
            </a:r>
            <a:endParaRPr lang="en-US" dirty="0"/>
          </a:p>
        </p:txBody>
      </p:sp>
      <p:sp>
        <p:nvSpPr>
          <p:cNvPr id="9" name="Subtitle 8"/>
          <p:cNvSpPr>
            <a:spLocks noGrp="1"/>
          </p:cNvSpPr>
          <p:nvPr>
            <p:ph type="subTitle" idx="1"/>
          </p:nvPr>
        </p:nvSpPr>
        <p:spPr/>
        <p:txBody>
          <a:bodyPr/>
          <a:lstStyle/>
          <a:p>
            <a:r>
              <a:rPr lang="en-US" dirty="0" smtClean="0"/>
              <a:t>ALI CLE</a:t>
            </a:r>
            <a:br>
              <a:rPr lang="en-US" dirty="0" smtClean="0"/>
            </a:br>
            <a:r>
              <a:rPr lang="en-US" dirty="0" smtClean="0"/>
              <a:t>Handling a Tax Controversy:  Audits, Appeals, Litigation, and Collections</a:t>
            </a:r>
            <a:endParaRPr lang="en-US" dirty="0"/>
          </a:p>
        </p:txBody>
      </p:sp>
      <p:sp>
        <p:nvSpPr>
          <p:cNvPr id="10" name="Date Placeholder 9"/>
          <p:cNvSpPr>
            <a:spLocks noGrp="1"/>
          </p:cNvSpPr>
          <p:nvPr>
            <p:ph type="dt" sz="half" idx="10"/>
          </p:nvPr>
        </p:nvSpPr>
        <p:spPr>
          <a:xfrm>
            <a:off x="472440" y="5895793"/>
            <a:ext cx="2133600" cy="323165"/>
          </a:xfrm>
        </p:spPr>
        <p:txBody>
          <a:bodyPr/>
          <a:lstStyle/>
          <a:p>
            <a:r>
              <a:rPr lang="en-US" dirty="0" smtClean="0"/>
              <a:t>Washington, DC</a:t>
            </a:r>
            <a:br>
              <a:rPr lang="en-US" dirty="0" smtClean="0"/>
            </a:br>
            <a:r>
              <a:rPr lang="en-US" dirty="0" smtClean="0"/>
              <a:t>October 18, 2013</a:t>
            </a:r>
            <a:endParaRPr lang="en-US" dirty="0"/>
          </a:p>
        </p:txBody>
      </p:sp>
      <p:sp>
        <p:nvSpPr>
          <p:cNvPr id="3" name="Footer Placeholder 2"/>
          <p:cNvSpPr>
            <a:spLocks noGrp="1"/>
          </p:cNvSpPr>
          <p:nvPr>
            <p:ph type="ftr" sz="quarter" idx="11"/>
          </p:nvPr>
        </p:nvSpPr>
        <p:spPr/>
        <p:txBody>
          <a:bodyPr/>
          <a:lstStyle/>
          <a:p>
            <a:r>
              <a:rPr lang="en-US" dirty="0" smtClean="0"/>
              <a:t>Dentons US LLP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Burden of Proof</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10</a:t>
            </a:fld>
            <a:endParaRPr lang="en-US" dirty="0"/>
          </a:p>
        </p:txBody>
      </p:sp>
      <p:sp>
        <p:nvSpPr>
          <p:cNvPr id="6" name="Content Placeholder 5"/>
          <p:cNvSpPr>
            <a:spLocks noGrp="1"/>
          </p:cNvSpPr>
          <p:nvPr>
            <p:ph sz="quarter" idx="13"/>
          </p:nvPr>
        </p:nvSpPr>
        <p:spPr/>
        <p:txBody>
          <a:bodyPr/>
          <a:lstStyle/>
          <a:p>
            <a:r>
              <a:rPr lang="en-US" dirty="0"/>
              <a:t>Specific Exceptions to General Rule – TC Rule 142 (b)–(e</a:t>
            </a:r>
            <a:r>
              <a:rPr lang="en-US" dirty="0" smtClean="0"/>
              <a:t>):  </a:t>
            </a:r>
            <a:r>
              <a:rPr lang="en-US" dirty="0"/>
              <a:t>The burden of proof shall be upon the Commissioner with respect to:</a:t>
            </a:r>
          </a:p>
          <a:p>
            <a:pPr lvl="1"/>
            <a:r>
              <a:rPr lang="en-US" dirty="0"/>
              <a:t>Any new matter asserted by the Commissioner, increases in deficiency, or affirmative defenses included in the Answer (see TC Rule 39)</a:t>
            </a:r>
          </a:p>
          <a:p>
            <a:pPr lvl="1"/>
            <a:r>
              <a:rPr lang="en-US" dirty="0"/>
              <a:t>Fraud with the intent to evade tax (by clear and convincing evidence) – IRC sec. 7454(a) </a:t>
            </a:r>
          </a:p>
          <a:p>
            <a:pPr lvl="1"/>
            <a:r>
              <a:rPr lang="en-US" dirty="0"/>
              <a:t>Transferee liability and other limited exceptions – IRC sec. 7454(b)-(c); IRC sec. 6201(d)  </a:t>
            </a:r>
          </a:p>
          <a:p>
            <a:pPr marL="0" indent="0">
              <a:buNone/>
            </a:pPr>
            <a:endParaRPr lang="en-US" b="1" dirty="0" smtClean="0"/>
          </a:p>
          <a:p>
            <a:pPr marL="0" indent="0">
              <a:buNone/>
            </a:pPr>
            <a:r>
              <a:rPr lang="en-US" b="1" dirty="0" smtClean="0"/>
              <a:t>Query</a:t>
            </a:r>
            <a:r>
              <a:rPr lang="en-US" dirty="0" smtClean="0"/>
              <a:t>:  </a:t>
            </a:r>
            <a:r>
              <a:rPr lang="en-US" dirty="0"/>
              <a:t>For practical purposes, what role does the burden of proof play? </a:t>
            </a:r>
            <a:endParaRPr lang="en-US" dirty="0" smtClean="0"/>
          </a:p>
          <a:p>
            <a:pPr marL="0" indent="0">
              <a:buNone/>
            </a:pPr>
            <a:endParaRPr lang="en-US" dirty="0"/>
          </a:p>
          <a:p>
            <a:pPr lvl="1"/>
            <a:r>
              <a:rPr lang="en-US" dirty="0" smtClean="0"/>
              <a:t>At </a:t>
            </a:r>
            <a:r>
              <a:rPr lang="en-US" dirty="0"/>
              <a:t>trial</a:t>
            </a:r>
          </a:p>
          <a:p>
            <a:pPr lvl="1"/>
            <a:r>
              <a:rPr lang="en-US" dirty="0"/>
              <a:t>As a tool for settlement </a:t>
            </a:r>
          </a:p>
        </p:txBody>
      </p:sp>
    </p:spTree>
    <p:extLst>
      <p:ext uri="{BB962C8B-B14F-4D97-AF65-F5344CB8AC3E}">
        <p14:creationId xmlns:p14="http://schemas.microsoft.com/office/powerpoint/2010/main" val="18654234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and Presenting the Trial Narrative</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11</a:t>
            </a:fld>
            <a:endParaRPr lang="en-US" dirty="0"/>
          </a:p>
        </p:txBody>
      </p:sp>
      <p:sp>
        <p:nvSpPr>
          <p:cNvPr id="6" name="Content Placeholder 5"/>
          <p:cNvSpPr>
            <a:spLocks noGrp="1"/>
          </p:cNvSpPr>
          <p:nvPr>
            <p:ph sz="quarter" idx="13"/>
          </p:nvPr>
        </p:nvSpPr>
        <p:spPr/>
        <p:txBody>
          <a:bodyPr/>
          <a:lstStyle/>
          <a:p>
            <a:r>
              <a:rPr lang="en-US" dirty="0"/>
              <a:t>Pleadings and Motions</a:t>
            </a:r>
          </a:p>
          <a:p>
            <a:pPr lvl="1"/>
            <a:r>
              <a:rPr lang="en-US" dirty="0"/>
              <a:t>Is there an early opportunity to begin to establish your themes?</a:t>
            </a:r>
          </a:p>
          <a:p>
            <a:r>
              <a:rPr lang="en-US" dirty="0"/>
              <a:t>Pretrial Memorandum</a:t>
            </a:r>
          </a:p>
          <a:p>
            <a:pPr lvl="1"/>
            <a:r>
              <a:rPr lang="en-US" dirty="0"/>
              <a:t>Excellent format for setting out your “trial story”</a:t>
            </a:r>
          </a:p>
          <a:p>
            <a:r>
              <a:rPr lang="en-US" dirty="0"/>
              <a:t>Opening Statement</a:t>
            </a:r>
          </a:p>
          <a:p>
            <a:pPr lvl="1"/>
            <a:r>
              <a:rPr lang="en-US" dirty="0"/>
              <a:t>Usually allowed, concise summary of the issues and evidence</a:t>
            </a:r>
          </a:p>
          <a:p>
            <a:pPr lvl="2"/>
            <a:r>
              <a:rPr lang="en-US" dirty="0"/>
              <a:t>Opportunity to establish a relationship with trier of fact, set tone</a:t>
            </a:r>
          </a:p>
          <a:p>
            <a:pPr lvl="2"/>
            <a:r>
              <a:rPr lang="en-US" dirty="0"/>
              <a:t>Address the other side’s story</a:t>
            </a:r>
          </a:p>
          <a:p>
            <a:r>
              <a:rPr lang="en-US" dirty="0"/>
              <a:t>Order of Proof</a:t>
            </a:r>
          </a:p>
          <a:p>
            <a:pPr lvl="1"/>
            <a:r>
              <a:rPr lang="en-US" dirty="0"/>
              <a:t>Important strategic opportunities</a:t>
            </a:r>
          </a:p>
          <a:p>
            <a:r>
              <a:rPr lang="en-US" dirty="0"/>
              <a:t>Closing Argument (if allowed – always ask)</a:t>
            </a:r>
          </a:p>
          <a:p>
            <a:r>
              <a:rPr lang="en-US" dirty="0"/>
              <a:t>Post-Trial Briefs </a:t>
            </a:r>
          </a:p>
        </p:txBody>
      </p:sp>
    </p:spTree>
    <p:extLst>
      <p:ext uri="{BB962C8B-B14F-4D97-AF65-F5344CB8AC3E}">
        <p14:creationId xmlns:p14="http://schemas.microsoft.com/office/powerpoint/2010/main" val="37784391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the Trial Record</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12</a:t>
            </a:fld>
            <a:endParaRPr lang="en-US" dirty="0"/>
          </a:p>
        </p:txBody>
      </p:sp>
      <p:sp>
        <p:nvSpPr>
          <p:cNvPr id="6" name="Content Placeholder 5"/>
          <p:cNvSpPr>
            <a:spLocks noGrp="1"/>
          </p:cNvSpPr>
          <p:nvPr>
            <p:ph sz="quarter" idx="13"/>
          </p:nvPr>
        </p:nvSpPr>
        <p:spPr>
          <a:xfrm>
            <a:off x="365760" y="1388331"/>
            <a:ext cx="8412480" cy="4572000"/>
          </a:xfrm>
        </p:spPr>
        <p:txBody>
          <a:bodyPr/>
          <a:lstStyle/>
          <a:p>
            <a:pPr marL="0" indent="0">
              <a:buNone/>
            </a:pPr>
            <a:r>
              <a:rPr lang="en-US" dirty="0"/>
              <a:t>Practical Strategic Considerations in Tax Court Trial Practice</a:t>
            </a:r>
          </a:p>
          <a:p>
            <a:r>
              <a:rPr lang="en-US" dirty="0"/>
              <a:t>Thorough Stipulations of Fact, including as to exhibits, require advance planning of proof, save trial time, telegraph your trial story and help educate the Court</a:t>
            </a:r>
          </a:p>
          <a:p>
            <a:r>
              <a:rPr lang="en-US" dirty="0"/>
              <a:t>Expert Reports, submitted in advance, are direct testimony -- TC Rule 143(g)</a:t>
            </a:r>
          </a:p>
          <a:p>
            <a:r>
              <a:rPr lang="en-US" dirty="0"/>
              <a:t>Pre-trial Depositions can only be used at trial if received as evidence -- TC Rules 81(i), 143(d)</a:t>
            </a:r>
          </a:p>
          <a:p>
            <a:r>
              <a:rPr lang="en-US" dirty="0"/>
              <a:t>Consider the Transcript!</a:t>
            </a:r>
          </a:p>
          <a:p>
            <a:pPr lvl="1"/>
            <a:r>
              <a:rPr lang="en-US" dirty="0"/>
              <a:t>Communicate clearly and elicit clear testimony; refer to exhibits by correct number, signal topics and transitions; clarify any confusion in the record</a:t>
            </a:r>
          </a:p>
          <a:p>
            <a:pPr lvl="1"/>
            <a:r>
              <a:rPr lang="en-US" dirty="0"/>
              <a:t>Consider impact of long delay before Judge and clerk will review the record</a:t>
            </a:r>
          </a:p>
          <a:p>
            <a:pPr lvl="1"/>
            <a:r>
              <a:rPr lang="en-US" dirty="0"/>
              <a:t>Double check before the record is closed as to admission of exhibits and ruling on objections</a:t>
            </a:r>
          </a:p>
          <a:p>
            <a:r>
              <a:rPr lang="en-US" dirty="0"/>
              <a:t>Post-Trial:  any need for leave to supplement the record?</a:t>
            </a:r>
          </a:p>
          <a:p>
            <a:r>
              <a:rPr lang="en-US" dirty="0"/>
              <a:t>Briefs:  advance planning to address all elements of the case -- how will the record translate into proposed findings of fact? </a:t>
            </a:r>
          </a:p>
        </p:txBody>
      </p:sp>
    </p:spTree>
    <p:extLst>
      <p:ext uri="{BB962C8B-B14F-4D97-AF65-F5344CB8AC3E}">
        <p14:creationId xmlns:p14="http://schemas.microsoft.com/office/powerpoint/2010/main" val="38253082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the Trial Record</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13</a:t>
            </a:fld>
            <a:endParaRPr lang="en-US" dirty="0"/>
          </a:p>
        </p:txBody>
      </p:sp>
      <p:sp>
        <p:nvSpPr>
          <p:cNvPr id="6" name="Content Placeholder 5"/>
          <p:cNvSpPr>
            <a:spLocks noGrp="1"/>
          </p:cNvSpPr>
          <p:nvPr>
            <p:ph sz="quarter" idx="13"/>
          </p:nvPr>
        </p:nvSpPr>
        <p:spPr/>
        <p:txBody>
          <a:bodyPr/>
          <a:lstStyle/>
          <a:p>
            <a:pPr marL="0" indent="0">
              <a:buNone/>
            </a:pPr>
            <a:r>
              <a:rPr lang="en-US" dirty="0"/>
              <a:t>Evidence</a:t>
            </a:r>
          </a:p>
          <a:p>
            <a:r>
              <a:rPr lang="en-US" dirty="0"/>
              <a:t>Rules of Evidence – TC Rule 143(a); IRC sec. 7453 </a:t>
            </a:r>
          </a:p>
          <a:p>
            <a:pPr marL="457200" indent="0">
              <a:buNone/>
            </a:pPr>
            <a:r>
              <a:rPr lang="en-US" dirty="0" smtClean="0"/>
              <a:t>Trials </a:t>
            </a:r>
            <a:r>
              <a:rPr lang="en-US" dirty="0"/>
              <a:t>before the Court will be conducted in accordance with the </a:t>
            </a:r>
            <a:r>
              <a:rPr lang="en-US" dirty="0" smtClean="0"/>
              <a:t>rules </a:t>
            </a:r>
            <a:r>
              <a:rPr lang="en-US" dirty="0"/>
              <a:t>of evidence applicable in trials without a jury in the United </a:t>
            </a:r>
            <a:r>
              <a:rPr lang="en-US" dirty="0" smtClean="0"/>
              <a:t>States </a:t>
            </a:r>
            <a:r>
              <a:rPr lang="en-US" dirty="0"/>
              <a:t>District Court for the District of Columbia</a:t>
            </a:r>
            <a:r>
              <a:rPr lang="en-US" dirty="0" smtClean="0"/>
              <a:t>.  </a:t>
            </a:r>
            <a:r>
              <a:rPr lang="en-US" dirty="0"/>
              <a:t>To the extent </a:t>
            </a:r>
            <a:r>
              <a:rPr lang="en-US" dirty="0" smtClean="0"/>
              <a:t>applicable </a:t>
            </a:r>
            <a:r>
              <a:rPr lang="en-US" dirty="0"/>
              <a:t>to such trials, those rules include the rules of evidence </a:t>
            </a:r>
            <a:r>
              <a:rPr lang="en-US" dirty="0" smtClean="0"/>
              <a:t>in </a:t>
            </a:r>
            <a:r>
              <a:rPr lang="en-US" dirty="0"/>
              <a:t>the Federal Rules of Civil Procedure and any rules of evidence </a:t>
            </a:r>
            <a:r>
              <a:rPr lang="en-US" dirty="0" smtClean="0"/>
              <a:t>generally </a:t>
            </a:r>
            <a:r>
              <a:rPr lang="en-US" dirty="0"/>
              <a:t>applicable in the Federal courts.</a:t>
            </a:r>
          </a:p>
          <a:p>
            <a:r>
              <a:rPr lang="en-US" dirty="0"/>
              <a:t>The “for what it’s worth” Rule of Evidence</a:t>
            </a:r>
          </a:p>
          <a:p>
            <a:pPr marL="457200" indent="0">
              <a:buNone/>
            </a:pPr>
            <a:r>
              <a:rPr lang="en-US" dirty="0" smtClean="0"/>
              <a:t>While </a:t>
            </a:r>
            <a:r>
              <a:rPr lang="en-US" dirty="0"/>
              <a:t>the formal rules of evidence are certainly applied in the </a:t>
            </a:r>
            <a:r>
              <a:rPr lang="en-US" dirty="0" smtClean="0"/>
              <a:t>Tax </a:t>
            </a:r>
            <a:r>
              <a:rPr lang="en-US" dirty="0"/>
              <a:t>Court, there is considerable flexibility, particularly as to </a:t>
            </a:r>
            <a:r>
              <a:rPr lang="en-US" dirty="0" smtClean="0"/>
              <a:t>issues </a:t>
            </a:r>
            <a:r>
              <a:rPr lang="en-US" dirty="0"/>
              <a:t>of relevance and materiality, where the Judge is the sole </a:t>
            </a:r>
            <a:r>
              <a:rPr lang="en-US" dirty="0" smtClean="0"/>
              <a:t>trier </a:t>
            </a:r>
            <a:r>
              <a:rPr lang="en-US" dirty="0"/>
              <a:t>of fact </a:t>
            </a:r>
          </a:p>
          <a:p>
            <a:r>
              <a:rPr lang="en-US" dirty="0"/>
              <a:t>Evidence does not include </a:t>
            </a:r>
            <a:r>
              <a:rPr lang="en-US" i="1" dirty="0"/>
              <a:t>ex parte </a:t>
            </a:r>
            <a:r>
              <a:rPr lang="en-US" dirty="0"/>
              <a:t>affidavits, statements in briefs or unadmitted allegations in pleadings – TC Rule 143(c</a:t>
            </a:r>
            <a:r>
              <a:rPr lang="en-US" dirty="0" smtClean="0"/>
              <a:t>)</a:t>
            </a:r>
            <a:endParaRPr lang="en-US" dirty="0"/>
          </a:p>
        </p:txBody>
      </p:sp>
    </p:spTree>
    <p:extLst>
      <p:ext uri="{BB962C8B-B14F-4D97-AF65-F5344CB8AC3E}">
        <p14:creationId xmlns:p14="http://schemas.microsoft.com/office/powerpoint/2010/main" val="16942726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the Trial Record</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14</a:t>
            </a:fld>
            <a:endParaRPr lang="en-US" dirty="0"/>
          </a:p>
        </p:txBody>
      </p:sp>
      <p:sp>
        <p:nvSpPr>
          <p:cNvPr id="6" name="Content Placeholder 5"/>
          <p:cNvSpPr>
            <a:spLocks noGrp="1"/>
          </p:cNvSpPr>
          <p:nvPr>
            <p:ph sz="quarter" idx="13"/>
          </p:nvPr>
        </p:nvSpPr>
        <p:spPr/>
        <p:txBody>
          <a:bodyPr/>
          <a:lstStyle/>
          <a:p>
            <a:pPr marL="0" indent="0">
              <a:buNone/>
            </a:pPr>
            <a:r>
              <a:rPr lang="en-US" dirty="0"/>
              <a:t>Documentary Evidence</a:t>
            </a:r>
          </a:p>
          <a:p>
            <a:r>
              <a:rPr lang="en-US" dirty="0"/>
              <a:t>Stipulations include all documents – TC Rule 91(a)</a:t>
            </a:r>
          </a:p>
          <a:p>
            <a:pPr lvl="1"/>
            <a:r>
              <a:rPr lang="en-US" dirty="0"/>
              <a:t>Be as comprehensive as possible</a:t>
            </a:r>
          </a:p>
          <a:p>
            <a:pPr lvl="1"/>
            <a:r>
              <a:rPr lang="en-US" dirty="0"/>
              <a:t>Get to the Judge as early as possible</a:t>
            </a:r>
          </a:p>
          <a:p>
            <a:pPr lvl="1"/>
            <a:r>
              <a:rPr lang="en-US" dirty="0"/>
              <a:t>Preserve objections and get them addressed at trial</a:t>
            </a:r>
          </a:p>
          <a:p>
            <a:r>
              <a:rPr lang="en-US" dirty="0"/>
              <a:t>Exhibits</a:t>
            </a:r>
          </a:p>
          <a:p>
            <a:pPr lvl="1"/>
            <a:r>
              <a:rPr lang="en-US" dirty="0"/>
              <a:t>Preparation</a:t>
            </a:r>
            <a:r>
              <a:rPr lang="en-US" dirty="0" smtClean="0"/>
              <a:t>:  </a:t>
            </a:r>
            <a:r>
              <a:rPr lang="en-US" dirty="0"/>
              <a:t>sufficient copies and readiness for use</a:t>
            </a:r>
          </a:p>
          <a:p>
            <a:pPr lvl="1"/>
            <a:r>
              <a:rPr lang="en-US" dirty="0"/>
              <a:t>Scope</a:t>
            </a:r>
            <a:r>
              <a:rPr lang="en-US" dirty="0" smtClean="0"/>
              <a:t>:  </a:t>
            </a:r>
            <a:r>
              <a:rPr lang="en-US" dirty="0"/>
              <a:t>have you omitted, or failed to explain on the record, something you will need when briefing?</a:t>
            </a:r>
          </a:p>
          <a:p>
            <a:r>
              <a:rPr lang="en-US" dirty="0"/>
              <a:t>Demonstratives  (to make the Judge’s job easier)</a:t>
            </a:r>
          </a:p>
          <a:p>
            <a:pPr lvl="1"/>
            <a:r>
              <a:rPr lang="en-US" dirty="0"/>
              <a:t>Summarize and help tell the trial story</a:t>
            </a:r>
          </a:p>
          <a:p>
            <a:pPr lvl="2"/>
            <a:r>
              <a:rPr lang="en-US" i="1" dirty="0"/>
              <a:t>e.g.</a:t>
            </a:r>
            <a:r>
              <a:rPr lang="en-US" dirty="0"/>
              <a:t>, transaction diagrams, timelines, list of code names, abbreviations and acronyms</a:t>
            </a:r>
          </a:p>
          <a:p>
            <a:pPr lvl="1"/>
            <a:r>
              <a:rPr lang="en-US" dirty="0"/>
              <a:t>Share in advance; deal with any objections; seek admission as trial exhibits</a:t>
            </a:r>
          </a:p>
          <a:p>
            <a:pPr lvl="1"/>
            <a:r>
              <a:rPr lang="en-US" dirty="0"/>
              <a:t>Provide ready reference and refresher for Judge and clerk months after </a:t>
            </a:r>
            <a:r>
              <a:rPr lang="en-US" dirty="0" smtClean="0"/>
              <a:t>trial</a:t>
            </a:r>
            <a:endParaRPr lang="en-US" dirty="0"/>
          </a:p>
        </p:txBody>
      </p:sp>
    </p:spTree>
    <p:extLst>
      <p:ext uri="{BB962C8B-B14F-4D97-AF65-F5344CB8AC3E}">
        <p14:creationId xmlns:p14="http://schemas.microsoft.com/office/powerpoint/2010/main" val="10978309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the Trial Record</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15</a:t>
            </a:fld>
            <a:endParaRPr lang="en-US" dirty="0"/>
          </a:p>
        </p:txBody>
      </p:sp>
      <p:sp>
        <p:nvSpPr>
          <p:cNvPr id="6" name="Content Placeholder 5"/>
          <p:cNvSpPr>
            <a:spLocks noGrp="1"/>
          </p:cNvSpPr>
          <p:nvPr>
            <p:ph sz="quarter" idx="13"/>
          </p:nvPr>
        </p:nvSpPr>
        <p:spPr/>
        <p:txBody>
          <a:bodyPr/>
          <a:lstStyle/>
          <a:p>
            <a:pPr marL="0" indent="0">
              <a:buNone/>
            </a:pPr>
            <a:r>
              <a:rPr lang="en-US" dirty="0"/>
              <a:t>Testimonial Evidence</a:t>
            </a:r>
          </a:p>
          <a:p>
            <a:r>
              <a:rPr lang="en-US" dirty="0"/>
              <a:t>Trial Subpoenas to compel witness attendance and for production of </a:t>
            </a:r>
            <a:r>
              <a:rPr lang="en-US" dirty="0" smtClean="0"/>
              <a:t/>
            </a:r>
            <a:br>
              <a:rPr lang="en-US" dirty="0" smtClean="0"/>
            </a:br>
            <a:r>
              <a:rPr lang="en-US" dirty="0" smtClean="0"/>
              <a:t>documents </a:t>
            </a:r>
            <a:r>
              <a:rPr lang="en-US" dirty="0"/>
              <a:t>– TC Rules 147, 148; IRC sec. 7456(a)</a:t>
            </a:r>
          </a:p>
          <a:p>
            <a:r>
              <a:rPr lang="en-US" dirty="0"/>
              <a:t>Witness Preparation</a:t>
            </a:r>
          </a:p>
          <a:p>
            <a:pPr lvl="1"/>
            <a:r>
              <a:rPr lang="en-US" dirty="0"/>
              <a:t>Credible, with knowledge of subject matter, familiarity with exhibits</a:t>
            </a:r>
          </a:p>
          <a:p>
            <a:pPr lvl="1"/>
            <a:r>
              <a:rPr lang="en-US" dirty="0"/>
              <a:t>Demeanor, comfort level in courtroom</a:t>
            </a:r>
          </a:p>
          <a:p>
            <a:pPr lvl="1"/>
            <a:r>
              <a:rPr lang="en-US" dirty="0"/>
              <a:t>Anticipation of cross-examination, objections, potential treatment as hostile witness, potential for impeachment, possible questions from the Judge</a:t>
            </a:r>
          </a:p>
          <a:p>
            <a:r>
              <a:rPr lang="en-US" dirty="0"/>
              <a:t>Presentation of Testimony</a:t>
            </a:r>
          </a:p>
          <a:p>
            <a:pPr lvl="1"/>
            <a:r>
              <a:rPr lang="en-US" dirty="0"/>
              <a:t>Strategic order of witnesses</a:t>
            </a:r>
          </a:p>
          <a:p>
            <a:pPr lvl="1"/>
            <a:r>
              <a:rPr lang="en-US" dirty="0"/>
              <a:t>Flow, signaling topics and transitions, clarity of record</a:t>
            </a:r>
          </a:p>
          <a:p>
            <a:pPr lvl="1"/>
            <a:r>
              <a:rPr lang="en-US" dirty="0"/>
              <a:t>Rapport, communicating with the fact-finder</a:t>
            </a:r>
          </a:p>
          <a:p>
            <a:pPr lvl="1"/>
            <a:r>
              <a:rPr lang="en-US" dirty="0"/>
              <a:t>Contemporaneous remote transmission possible upon a showing of good cause and with appropriate safeguards  -- TC Rule 143(b</a:t>
            </a:r>
            <a:r>
              <a:rPr lang="en-US" dirty="0" smtClean="0"/>
              <a:t>)</a:t>
            </a:r>
            <a:endParaRPr lang="en-US" dirty="0"/>
          </a:p>
        </p:txBody>
      </p:sp>
    </p:spTree>
    <p:extLst>
      <p:ext uri="{BB962C8B-B14F-4D97-AF65-F5344CB8AC3E}">
        <p14:creationId xmlns:p14="http://schemas.microsoft.com/office/powerpoint/2010/main" val="11009127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the Trial Record</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16</a:t>
            </a:fld>
            <a:endParaRPr lang="en-US" dirty="0"/>
          </a:p>
        </p:txBody>
      </p:sp>
      <p:sp>
        <p:nvSpPr>
          <p:cNvPr id="6" name="Content Placeholder 5"/>
          <p:cNvSpPr>
            <a:spLocks noGrp="1"/>
          </p:cNvSpPr>
          <p:nvPr>
            <p:ph sz="quarter" idx="13"/>
          </p:nvPr>
        </p:nvSpPr>
        <p:spPr/>
        <p:txBody>
          <a:bodyPr/>
          <a:lstStyle/>
          <a:p>
            <a:pPr marL="0" indent="0">
              <a:buNone/>
            </a:pPr>
            <a:r>
              <a:rPr lang="en-US" dirty="0"/>
              <a:t>Expert Witnesses</a:t>
            </a:r>
          </a:p>
          <a:p>
            <a:r>
              <a:rPr lang="en-US" dirty="0"/>
              <a:t>Expert Reports – TC Rule 143(g)</a:t>
            </a:r>
          </a:p>
          <a:p>
            <a:pPr lvl="1"/>
            <a:r>
              <a:rPr lang="en-US" dirty="0"/>
              <a:t>Submitted after trial is calendared or Judge assigned and typically no later than 30 days before trial; intended to facilitate settlement</a:t>
            </a:r>
          </a:p>
          <a:p>
            <a:pPr lvl="1"/>
            <a:r>
              <a:rPr lang="en-US" dirty="0"/>
              <a:t>Expert must be qualified to give opinion</a:t>
            </a:r>
          </a:p>
          <a:p>
            <a:pPr lvl="1"/>
            <a:r>
              <a:rPr lang="en-US" dirty="0"/>
              <a:t>New Rule 143(g)(1) adds to required content of expert report, to include –</a:t>
            </a:r>
          </a:p>
          <a:p>
            <a:pPr lvl="2"/>
            <a:r>
              <a:rPr lang="en-US" dirty="0"/>
              <a:t>all opinions and basis or reasons</a:t>
            </a:r>
          </a:p>
          <a:p>
            <a:pPr lvl="2"/>
            <a:r>
              <a:rPr lang="en-US" dirty="0"/>
              <a:t>supporting facts and data considered</a:t>
            </a:r>
          </a:p>
          <a:p>
            <a:pPr lvl="2"/>
            <a:r>
              <a:rPr lang="en-US" dirty="0"/>
              <a:t>any exhibits to summarize or support opinions</a:t>
            </a:r>
          </a:p>
          <a:p>
            <a:pPr lvl="2"/>
            <a:r>
              <a:rPr lang="en-US" dirty="0"/>
              <a:t>qualifications, including all publications in last 10 years</a:t>
            </a:r>
          </a:p>
          <a:p>
            <a:pPr lvl="2"/>
            <a:r>
              <a:rPr lang="en-US" dirty="0"/>
              <a:t>cases in which expert has testified in last 4 years</a:t>
            </a:r>
          </a:p>
          <a:p>
            <a:pPr lvl="2"/>
            <a:r>
              <a:rPr lang="en-US" dirty="0"/>
              <a:t>compensation for the study or testimony</a:t>
            </a:r>
          </a:p>
          <a:p>
            <a:pPr lvl="1"/>
            <a:r>
              <a:rPr lang="en-US" dirty="0"/>
              <a:t>Rebuttal reports may be required</a:t>
            </a:r>
          </a:p>
          <a:p>
            <a:pPr lvl="1"/>
            <a:r>
              <a:rPr lang="en-US" dirty="0"/>
              <a:t>Discovery of drafts and communications to prepare report (except as to compensation arrangements, facts and assumptions relied on) generally not permitted – TC Rule 70(c)(3) and (4</a:t>
            </a:r>
            <a:r>
              <a:rPr lang="en-US" dirty="0" smtClean="0"/>
              <a:t>)</a:t>
            </a:r>
            <a:endParaRPr lang="en-US" dirty="0"/>
          </a:p>
        </p:txBody>
      </p:sp>
    </p:spTree>
    <p:extLst>
      <p:ext uri="{BB962C8B-B14F-4D97-AF65-F5344CB8AC3E}">
        <p14:creationId xmlns:p14="http://schemas.microsoft.com/office/powerpoint/2010/main" val="1926988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the Trial Record</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17</a:t>
            </a:fld>
            <a:endParaRPr lang="en-US" dirty="0"/>
          </a:p>
        </p:txBody>
      </p:sp>
      <p:sp>
        <p:nvSpPr>
          <p:cNvPr id="6" name="Content Placeholder 5"/>
          <p:cNvSpPr>
            <a:spLocks noGrp="1"/>
          </p:cNvSpPr>
          <p:nvPr>
            <p:ph sz="quarter" idx="13"/>
          </p:nvPr>
        </p:nvSpPr>
        <p:spPr>
          <a:xfrm>
            <a:off x="365760" y="1031499"/>
            <a:ext cx="8412480" cy="4572000"/>
          </a:xfrm>
        </p:spPr>
        <p:txBody>
          <a:bodyPr/>
          <a:lstStyle/>
          <a:p>
            <a:pPr marL="0" indent="0">
              <a:buNone/>
            </a:pPr>
            <a:r>
              <a:rPr lang="en-US" dirty="0"/>
              <a:t>Expert Witnesses</a:t>
            </a:r>
          </a:p>
          <a:p>
            <a:r>
              <a:rPr lang="en-US" dirty="0"/>
              <a:t>Court may allow limited instances of expert testimony </a:t>
            </a:r>
            <a:r>
              <a:rPr lang="en-US" i="1" dirty="0"/>
              <a:t>without</a:t>
            </a:r>
            <a:r>
              <a:rPr lang="en-US" dirty="0"/>
              <a:t> a report upon timely request – TC Rule 143(g) (3) and (4)</a:t>
            </a:r>
          </a:p>
          <a:p>
            <a:pPr lvl="1"/>
            <a:r>
              <a:rPr lang="en-US" i="1" dirty="0"/>
              <a:t>e.g.</a:t>
            </a:r>
            <a:r>
              <a:rPr lang="en-US" dirty="0"/>
              <a:t>, as to industry practice, mere rebuttal or under exceptional circumstances by deposition transcript (see TC Rule 74(d))</a:t>
            </a:r>
          </a:p>
          <a:p>
            <a:r>
              <a:rPr lang="en-US" dirty="0"/>
              <a:t>Expert Testimony at Trial </a:t>
            </a:r>
          </a:p>
          <a:p>
            <a:pPr lvl="1"/>
            <a:r>
              <a:rPr lang="en-US" dirty="0"/>
              <a:t>Report constitutes expert’s direct testimony (TC Rule 143(g)(2)), although limited direct may be permitted at trial at the Court’s discretion</a:t>
            </a:r>
          </a:p>
          <a:p>
            <a:pPr lvl="1"/>
            <a:r>
              <a:rPr lang="en-US" dirty="0"/>
              <a:t>Be prepared to present and defend any rebuttal testimony</a:t>
            </a:r>
          </a:p>
          <a:p>
            <a:pPr lvl="1"/>
            <a:r>
              <a:rPr lang="en-US" dirty="0"/>
              <a:t>If permitted, consider use of summary demonstratives at trial in support of expert testimony</a:t>
            </a:r>
          </a:p>
          <a:p>
            <a:pPr lvl="1"/>
            <a:r>
              <a:rPr lang="en-US" dirty="0"/>
              <a:t>Court will determine weight to be afforded expert opinion and may disregard all or part of an expert’s testimony</a:t>
            </a:r>
          </a:p>
          <a:p>
            <a:pPr lvl="1"/>
            <a:r>
              <a:rPr lang="en-US" dirty="0"/>
              <a:t>Attention to objectivity/potential bias or conflicts, argumentative tone, reliability of methodology, compliance with any special statutory or regulatory requirements or applicable industry standards, exceeding scope of expertise, disclosure of all sources and data relied upon, reliance on other’s opinions</a:t>
            </a:r>
          </a:p>
          <a:p>
            <a:pPr lvl="1"/>
            <a:r>
              <a:rPr lang="en-US" dirty="0"/>
              <a:t>Court-appointed experts; concurrent testimony </a:t>
            </a:r>
            <a:r>
              <a:rPr lang="en-US" dirty="0" smtClean="0"/>
              <a:t>option</a:t>
            </a:r>
            <a:endParaRPr lang="en-US" dirty="0"/>
          </a:p>
        </p:txBody>
      </p:sp>
    </p:spTree>
    <p:extLst>
      <p:ext uri="{BB962C8B-B14F-4D97-AF65-F5344CB8AC3E}">
        <p14:creationId xmlns:p14="http://schemas.microsoft.com/office/powerpoint/2010/main" val="7786424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Settlement:  Still an Option</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18</a:t>
            </a:fld>
            <a:endParaRPr lang="en-US" dirty="0"/>
          </a:p>
        </p:txBody>
      </p:sp>
      <p:sp>
        <p:nvSpPr>
          <p:cNvPr id="6" name="Content Placeholder 5"/>
          <p:cNvSpPr>
            <a:spLocks noGrp="1"/>
          </p:cNvSpPr>
          <p:nvPr>
            <p:ph sz="quarter" idx="13"/>
          </p:nvPr>
        </p:nvSpPr>
        <p:spPr/>
        <p:txBody>
          <a:bodyPr/>
          <a:lstStyle/>
          <a:p>
            <a:pPr marL="0" indent="0">
              <a:buNone/>
            </a:pPr>
            <a:r>
              <a:rPr lang="en-US" dirty="0"/>
              <a:t>Settlement </a:t>
            </a:r>
          </a:p>
          <a:p>
            <a:r>
              <a:rPr lang="en-US" dirty="0"/>
              <a:t>Keep in mind that settlement discussions are encouraged and can take place at any stage of a Tax Court proceeding, including from “the courthouse steps” to post-trial to post-decision</a:t>
            </a:r>
          </a:p>
          <a:p>
            <a:pPr lvl="1"/>
            <a:r>
              <a:rPr lang="en-US" dirty="0"/>
              <a:t>Consider scheduling a settlement conference in the 45 days before trial, even if settlement seems unlikely; do not expect the Judge to postpone a trial at the last minute</a:t>
            </a:r>
          </a:p>
          <a:p>
            <a:pPr lvl="1"/>
            <a:r>
              <a:rPr lang="en-US" dirty="0"/>
              <a:t>The Judge may urge the parties to discuss settlement before, during or after trial</a:t>
            </a:r>
          </a:p>
          <a:p>
            <a:pPr lvl="1"/>
            <a:r>
              <a:rPr lang="en-US" dirty="0"/>
              <a:t>Mid-trial settlements are possible and post-trial settlements are not uncommon; consider whether hazards on appeal or the potential for resolution of other audit cycles may influence the parties to find an agreed </a:t>
            </a:r>
            <a:r>
              <a:rPr lang="en-US" dirty="0" smtClean="0"/>
              <a:t>resolution</a:t>
            </a:r>
            <a:endParaRPr lang="en-US" dirty="0"/>
          </a:p>
        </p:txBody>
      </p:sp>
    </p:spTree>
    <p:extLst>
      <p:ext uri="{BB962C8B-B14F-4D97-AF65-F5344CB8AC3E}">
        <p14:creationId xmlns:p14="http://schemas.microsoft.com/office/powerpoint/2010/main" val="22929318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Note about Courtroom Conduct</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19</a:t>
            </a:fld>
            <a:endParaRPr lang="en-US" dirty="0"/>
          </a:p>
        </p:txBody>
      </p:sp>
      <p:sp>
        <p:nvSpPr>
          <p:cNvPr id="6" name="Content Placeholder 5"/>
          <p:cNvSpPr>
            <a:spLocks noGrp="1"/>
          </p:cNvSpPr>
          <p:nvPr>
            <p:ph sz="quarter" idx="13"/>
          </p:nvPr>
        </p:nvSpPr>
        <p:spPr/>
        <p:txBody>
          <a:bodyPr/>
          <a:lstStyle/>
          <a:p>
            <a:pPr marL="0" indent="0">
              <a:buNone/>
            </a:pPr>
            <a:r>
              <a:rPr lang="en-US" dirty="0"/>
              <a:t>Courtroom Decorum</a:t>
            </a:r>
          </a:p>
          <a:p>
            <a:r>
              <a:rPr lang="en-US" dirty="0"/>
              <a:t>It goes without saying that it is a privilege to practice in the Tax Court and that all parties in attendance should conduct themselves at all times in a respectful fashion vis à vis the Court and its staff, opposing counsel and parties, and all others present.</a:t>
            </a:r>
          </a:p>
          <a:p>
            <a:r>
              <a:rPr lang="en-US" dirty="0"/>
              <a:t>Practitioners before the Court must conduct themselves in accordance with the letter and spirit of the ABA Model Rules of Professional Conduct – TC Rule 201.  The Court has disciplinary authority over the conduct of members of the Court’s Bar – TC Rule 202, IRC sec. 7456(c).</a:t>
            </a:r>
          </a:p>
          <a:p>
            <a:r>
              <a:rPr lang="en-US" dirty="0"/>
              <a:t>In addition to the usual ethical restrictions, the Judges may have their own protocols for courtroom decorum, including, generally, orderly conduct, use of the podium, rising when instructed, addressing the Court rather than opposing counsel, not interrupting, etc.  See, </a:t>
            </a:r>
            <a:r>
              <a:rPr lang="en-US" i="1" dirty="0"/>
              <a:t>e.g.</a:t>
            </a:r>
            <a:r>
              <a:rPr lang="en-US" dirty="0"/>
              <a:t>, </a:t>
            </a:r>
            <a:r>
              <a:rPr lang="en-US" u="sng" dirty="0"/>
              <a:t>Rules Governing Conduct During Proceedings of the U.S. Tax Court</a:t>
            </a:r>
            <a:r>
              <a:rPr lang="en-US" dirty="0"/>
              <a:t> (April 15, 1986) (including prohibiting photographs, recording or broadcasting and possession of weapons</a:t>
            </a:r>
            <a:r>
              <a:rPr lang="en-US" dirty="0" smtClean="0"/>
              <a:t>).</a:t>
            </a:r>
            <a:endParaRPr lang="en-US" dirty="0"/>
          </a:p>
          <a:p>
            <a:endParaRPr lang="en-US" dirty="0"/>
          </a:p>
        </p:txBody>
      </p:sp>
    </p:spTree>
    <p:extLst>
      <p:ext uri="{BB962C8B-B14F-4D97-AF65-F5344CB8AC3E}">
        <p14:creationId xmlns:p14="http://schemas.microsoft.com/office/powerpoint/2010/main" val="2083095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Locations</a:t>
            </a:r>
            <a:endParaRPr lang="en-US" dirty="0"/>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6" name="Text Placeholder 5"/>
          <p:cNvSpPr>
            <a:spLocks noGrp="1"/>
          </p:cNvSpPr>
          <p:nvPr>
            <p:ph type="body" sz="quarter" idx="14"/>
          </p:nvPr>
        </p:nvSpPr>
        <p:spPr/>
        <p:txBody>
          <a:bodyPr/>
          <a:lstStyle/>
          <a:p>
            <a:endParaRPr lang="en-US" dirty="0"/>
          </a:p>
        </p:txBody>
      </p:sp>
      <p:grpSp>
        <p:nvGrpSpPr>
          <p:cNvPr id="2" name="Group 1"/>
          <p:cNvGrpSpPr/>
          <p:nvPr/>
        </p:nvGrpSpPr>
        <p:grpSpPr>
          <a:xfrm>
            <a:off x="264449" y="1651379"/>
            <a:ext cx="8615103" cy="4218131"/>
            <a:chOff x="489955" y="2047164"/>
            <a:chExt cx="8224866" cy="4027064"/>
          </a:xfrm>
        </p:grpSpPr>
        <p:pic>
          <p:nvPicPr>
            <p:cNvPr id="9" name="Picture 8" descr="Full bleed map page for PPT 2 MAP ONLY.png"/>
            <p:cNvPicPr>
              <a:picLocks noChangeAspect="1"/>
            </p:cNvPicPr>
            <p:nvPr/>
          </p:nvPicPr>
          <p:blipFill>
            <a:blip r:embed="rId3"/>
            <a:stretch>
              <a:fillRect/>
            </a:stretch>
          </p:blipFill>
          <p:spPr>
            <a:xfrm>
              <a:off x="489955" y="2047164"/>
              <a:ext cx="8224866" cy="4027064"/>
            </a:xfrm>
            <a:prstGeom prst="rect">
              <a:avLst/>
            </a:prstGeom>
          </p:spPr>
        </p:pic>
        <p:grpSp>
          <p:nvGrpSpPr>
            <p:cNvPr id="10" name="Group 9"/>
            <p:cNvGrpSpPr/>
            <p:nvPr/>
          </p:nvGrpSpPr>
          <p:grpSpPr>
            <a:xfrm>
              <a:off x="1491034" y="3057678"/>
              <a:ext cx="5627830" cy="2452293"/>
              <a:chOff x="1381125" y="2913063"/>
              <a:chExt cx="5826633" cy="2538920"/>
            </a:xfrm>
          </p:grpSpPr>
          <p:sp>
            <p:nvSpPr>
              <p:cNvPr id="11" name="Oval 1357"/>
              <p:cNvSpPr>
                <a:spLocks noChangeArrowheads="1"/>
              </p:cNvSpPr>
              <p:nvPr/>
            </p:nvSpPr>
            <p:spPr bwMode="auto">
              <a:xfrm>
                <a:off x="5470525" y="387508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Oval 1320"/>
              <p:cNvSpPr>
                <a:spLocks noChangeArrowheads="1"/>
              </p:cNvSpPr>
              <p:nvPr/>
            </p:nvSpPr>
            <p:spPr bwMode="auto">
              <a:xfrm>
                <a:off x="4251325" y="3144838"/>
                <a:ext cx="64008" cy="64008"/>
              </a:xfrm>
              <a:prstGeom prst="ellipse">
                <a:avLst/>
              </a:prstGeom>
              <a:solidFill>
                <a:srgbClr val="E0037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Oval 1321"/>
              <p:cNvSpPr>
                <a:spLocks noChangeArrowheads="1"/>
              </p:cNvSpPr>
              <p:nvPr/>
            </p:nvSpPr>
            <p:spPr bwMode="auto">
              <a:xfrm>
                <a:off x="4270375" y="3214688"/>
                <a:ext cx="64008" cy="64008"/>
              </a:xfrm>
              <a:prstGeom prst="ellipse">
                <a:avLst/>
              </a:prstGeom>
              <a:solidFill>
                <a:srgbClr val="E0037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Oval 1322"/>
              <p:cNvSpPr>
                <a:spLocks noChangeArrowheads="1"/>
              </p:cNvSpPr>
              <p:nvPr/>
            </p:nvSpPr>
            <p:spPr bwMode="auto">
              <a:xfrm>
                <a:off x="1641475" y="3227388"/>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Oval 1323"/>
              <p:cNvSpPr>
                <a:spLocks noChangeArrowheads="1"/>
              </p:cNvSpPr>
              <p:nvPr/>
            </p:nvSpPr>
            <p:spPr bwMode="auto">
              <a:xfrm>
                <a:off x="1384300" y="3268663"/>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Oval 1324"/>
              <p:cNvSpPr>
                <a:spLocks noChangeArrowheads="1"/>
              </p:cNvSpPr>
              <p:nvPr/>
            </p:nvSpPr>
            <p:spPr bwMode="auto">
              <a:xfrm>
                <a:off x="2409825" y="3436938"/>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Oval 1325"/>
              <p:cNvSpPr>
                <a:spLocks noChangeArrowheads="1"/>
              </p:cNvSpPr>
              <p:nvPr/>
            </p:nvSpPr>
            <p:spPr bwMode="auto">
              <a:xfrm>
                <a:off x="2578100" y="3389313"/>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Oval 1326"/>
              <p:cNvSpPr>
                <a:spLocks noChangeArrowheads="1"/>
              </p:cNvSpPr>
              <p:nvPr/>
            </p:nvSpPr>
            <p:spPr bwMode="auto">
              <a:xfrm>
                <a:off x="2495550" y="3389313"/>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Oval 1327"/>
              <p:cNvSpPr>
                <a:spLocks noChangeArrowheads="1"/>
              </p:cNvSpPr>
              <p:nvPr/>
            </p:nvSpPr>
            <p:spPr bwMode="auto">
              <a:xfrm>
                <a:off x="1663700" y="3094038"/>
                <a:ext cx="64008" cy="64008"/>
              </a:xfrm>
              <a:prstGeom prst="ellipse">
                <a:avLst/>
              </a:prstGeom>
              <a:solidFill>
                <a:srgbClr val="FCB53D"/>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Oval 1328"/>
              <p:cNvSpPr>
                <a:spLocks noChangeArrowheads="1"/>
              </p:cNvSpPr>
              <p:nvPr/>
            </p:nvSpPr>
            <p:spPr bwMode="auto">
              <a:xfrm>
                <a:off x="1425575" y="36433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Oval 1329"/>
              <p:cNvSpPr>
                <a:spLocks noChangeArrowheads="1"/>
              </p:cNvSpPr>
              <p:nvPr/>
            </p:nvSpPr>
            <p:spPr bwMode="auto">
              <a:xfrm>
                <a:off x="2546350" y="352266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Oval 1330"/>
              <p:cNvSpPr>
                <a:spLocks noChangeArrowheads="1"/>
              </p:cNvSpPr>
              <p:nvPr/>
            </p:nvSpPr>
            <p:spPr bwMode="auto">
              <a:xfrm>
                <a:off x="2520950" y="358616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Oval 1331"/>
              <p:cNvSpPr>
                <a:spLocks noChangeArrowheads="1"/>
              </p:cNvSpPr>
              <p:nvPr/>
            </p:nvSpPr>
            <p:spPr bwMode="auto">
              <a:xfrm>
                <a:off x="2454275" y="36052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Oval 1332"/>
              <p:cNvSpPr>
                <a:spLocks noChangeArrowheads="1"/>
              </p:cNvSpPr>
              <p:nvPr/>
            </p:nvSpPr>
            <p:spPr bwMode="auto">
              <a:xfrm>
                <a:off x="1641475" y="37322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Oval 1333"/>
              <p:cNvSpPr>
                <a:spLocks noChangeArrowheads="1"/>
              </p:cNvSpPr>
              <p:nvPr/>
            </p:nvSpPr>
            <p:spPr bwMode="auto">
              <a:xfrm>
                <a:off x="1485900" y="37163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Oval 1334"/>
              <p:cNvSpPr>
                <a:spLocks noChangeArrowheads="1"/>
              </p:cNvSpPr>
              <p:nvPr/>
            </p:nvSpPr>
            <p:spPr bwMode="auto">
              <a:xfrm>
                <a:off x="1381125" y="35925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Oval 1335"/>
              <p:cNvSpPr>
                <a:spLocks noChangeArrowheads="1"/>
              </p:cNvSpPr>
              <p:nvPr/>
            </p:nvSpPr>
            <p:spPr bwMode="auto">
              <a:xfrm>
                <a:off x="2060575" y="35766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Oval 1336"/>
              <p:cNvSpPr>
                <a:spLocks noChangeArrowheads="1"/>
              </p:cNvSpPr>
              <p:nvPr/>
            </p:nvSpPr>
            <p:spPr bwMode="auto">
              <a:xfrm>
                <a:off x="2212975" y="34940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Oval 1337"/>
              <p:cNvSpPr>
                <a:spLocks noChangeArrowheads="1"/>
              </p:cNvSpPr>
              <p:nvPr/>
            </p:nvSpPr>
            <p:spPr bwMode="auto">
              <a:xfrm>
                <a:off x="2146300" y="35829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 name="Oval 1338"/>
              <p:cNvSpPr>
                <a:spLocks noChangeArrowheads="1"/>
              </p:cNvSpPr>
              <p:nvPr/>
            </p:nvSpPr>
            <p:spPr bwMode="auto">
              <a:xfrm>
                <a:off x="2006600" y="37734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Oval 1339"/>
              <p:cNvSpPr>
                <a:spLocks noChangeArrowheads="1"/>
              </p:cNvSpPr>
              <p:nvPr/>
            </p:nvSpPr>
            <p:spPr bwMode="auto">
              <a:xfrm>
                <a:off x="2390775" y="391318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 name="Oval 1340"/>
              <p:cNvSpPr>
                <a:spLocks noChangeArrowheads="1"/>
              </p:cNvSpPr>
              <p:nvPr/>
            </p:nvSpPr>
            <p:spPr bwMode="auto">
              <a:xfrm>
                <a:off x="2139950" y="38306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Oval 1341"/>
              <p:cNvSpPr>
                <a:spLocks noChangeArrowheads="1"/>
              </p:cNvSpPr>
              <p:nvPr/>
            </p:nvSpPr>
            <p:spPr bwMode="auto">
              <a:xfrm>
                <a:off x="2305050" y="3703638"/>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Oval 1342"/>
              <p:cNvSpPr>
                <a:spLocks noChangeArrowheads="1"/>
              </p:cNvSpPr>
              <p:nvPr/>
            </p:nvSpPr>
            <p:spPr bwMode="auto">
              <a:xfrm>
                <a:off x="2625725" y="3478213"/>
                <a:ext cx="64008" cy="64008"/>
              </a:xfrm>
              <a:prstGeom prst="ellipse">
                <a:avLst/>
              </a:prstGeom>
              <a:solidFill>
                <a:srgbClr val="EF382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Oval 1343"/>
              <p:cNvSpPr>
                <a:spLocks noChangeArrowheads="1"/>
              </p:cNvSpPr>
              <p:nvPr/>
            </p:nvSpPr>
            <p:spPr bwMode="auto">
              <a:xfrm>
                <a:off x="4518025" y="326548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6" name="Oval 1344"/>
              <p:cNvSpPr>
                <a:spLocks noChangeArrowheads="1"/>
              </p:cNvSpPr>
              <p:nvPr/>
            </p:nvSpPr>
            <p:spPr bwMode="auto">
              <a:xfrm>
                <a:off x="4584700" y="3186113"/>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Oval 1345"/>
              <p:cNvSpPr>
                <a:spLocks noChangeArrowheads="1"/>
              </p:cNvSpPr>
              <p:nvPr/>
            </p:nvSpPr>
            <p:spPr bwMode="auto">
              <a:xfrm>
                <a:off x="4302125" y="3503613"/>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8" name="Oval 1346"/>
              <p:cNvSpPr>
                <a:spLocks noChangeArrowheads="1"/>
              </p:cNvSpPr>
              <p:nvPr/>
            </p:nvSpPr>
            <p:spPr bwMode="auto">
              <a:xfrm>
                <a:off x="4200525" y="355758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Oval 1347"/>
              <p:cNvSpPr>
                <a:spLocks noChangeArrowheads="1"/>
              </p:cNvSpPr>
              <p:nvPr/>
            </p:nvSpPr>
            <p:spPr bwMode="auto">
              <a:xfrm>
                <a:off x="4349750" y="330358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0" name="Oval 1348"/>
              <p:cNvSpPr>
                <a:spLocks noChangeArrowheads="1"/>
              </p:cNvSpPr>
              <p:nvPr/>
            </p:nvSpPr>
            <p:spPr bwMode="auto">
              <a:xfrm>
                <a:off x="4394200" y="3233738"/>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1" name="Oval 1349"/>
              <p:cNvSpPr>
                <a:spLocks noChangeArrowheads="1"/>
              </p:cNvSpPr>
              <p:nvPr/>
            </p:nvSpPr>
            <p:spPr bwMode="auto">
              <a:xfrm>
                <a:off x="4492625" y="3357563"/>
                <a:ext cx="64008" cy="64008"/>
              </a:xfrm>
              <a:prstGeom prst="ellipse">
                <a:avLst/>
              </a:prstGeom>
              <a:solidFill>
                <a:srgbClr val="00ABA9"/>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3" name="Oval 1351"/>
              <p:cNvSpPr>
                <a:spLocks noChangeArrowheads="1"/>
              </p:cNvSpPr>
              <p:nvPr/>
            </p:nvSpPr>
            <p:spPr bwMode="auto">
              <a:xfrm>
                <a:off x="4629150" y="3255963"/>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4" name="Oval 1352"/>
              <p:cNvSpPr>
                <a:spLocks noChangeArrowheads="1"/>
              </p:cNvSpPr>
              <p:nvPr/>
            </p:nvSpPr>
            <p:spPr bwMode="auto">
              <a:xfrm>
                <a:off x="4775200" y="3338513"/>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5" name="Oval 1353"/>
              <p:cNvSpPr>
                <a:spLocks noChangeArrowheads="1"/>
              </p:cNvSpPr>
              <p:nvPr/>
            </p:nvSpPr>
            <p:spPr bwMode="auto">
              <a:xfrm>
                <a:off x="4794250" y="3186113"/>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6" name="Oval 1354"/>
              <p:cNvSpPr>
                <a:spLocks noChangeArrowheads="1"/>
              </p:cNvSpPr>
              <p:nvPr/>
            </p:nvSpPr>
            <p:spPr bwMode="auto">
              <a:xfrm>
                <a:off x="4921250" y="3392488"/>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7" name="Freeform 1355"/>
              <p:cNvSpPr>
                <a:spLocks/>
              </p:cNvSpPr>
              <p:nvPr/>
            </p:nvSpPr>
            <p:spPr bwMode="auto">
              <a:xfrm>
                <a:off x="4714875" y="3297238"/>
                <a:ext cx="64008" cy="64008"/>
              </a:xfrm>
              <a:custGeom>
                <a:avLst/>
                <a:gdLst/>
                <a:ahLst/>
                <a:cxnLst>
                  <a:cxn ang="0">
                    <a:pos x="11" y="0"/>
                  </a:cxn>
                  <a:cxn ang="0">
                    <a:pos x="1" y="10"/>
                  </a:cxn>
                  <a:cxn ang="0">
                    <a:pos x="11" y="20"/>
                  </a:cxn>
                  <a:cxn ang="0">
                    <a:pos x="21" y="10"/>
                  </a:cxn>
                  <a:cxn ang="0">
                    <a:pos x="11" y="0"/>
                  </a:cxn>
                </a:cxnLst>
                <a:rect l="0" t="0" r="r" b="b"/>
                <a:pathLst>
                  <a:path w="21" h="21">
                    <a:moveTo>
                      <a:pt x="11" y="0"/>
                    </a:moveTo>
                    <a:cubicBezTo>
                      <a:pt x="5" y="0"/>
                      <a:pt x="1" y="4"/>
                      <a:pt x="1" y="10"/>
                    </a:cubicBezTo>
                    <a:cubicBezTo>
                      <a:pt x="0" y="16"/>
                      <a:pt x="5" y="20"/>
                      <a:pt x="11" y="20"/>
                    </a:cubicBezTo>
                    <a:cubicBezTo>
                      <a:pt x="16" y="21"/>
                      <a:pt x="21" y="16"/>
                      <a:pt x="21" y="10"/>
                    </a:cubicBezTo>
                    <a:cubicBezTo>
                      <a:pt x="21" y="5"/>
                      <a:pt x="17" y="0"/>
                      <a:pt x="11" y="0"/>
                    </a:cubicBezTo>
                  </a:path>
                </a:pathLst>
              </a:cu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8" name="Oval 1356"/>
              <p:cNvSpPr>
                <a:spLocks noChangeArrowheads="1"/>
              </p:cNvSpPr>
              <p:nvPr/>
            </p:nvSpPr>
            <p:spPr bwMode="auto">
              <a:xfrm>
                <a:off x="4956175" y="3519488"/>
                <a:ext cx="64008" cy="64008"/>
              </a:xfrm>
              <a:prstGeom prst="ellipse">
                <a:avLst/>
              </a:prstGeom>
              <a:solidFill>
                <a:srgbClr val="39B54A"/>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9" name="Oval 1358"/>
              <p:cNvSpPr>
                <a:spLocks noChangeArrowheads="1"/>
              </p:cNvSpPr>
              <p:nvPr/>
            </p:nvSpPr>
            <p:spPr bwMode="auto">
              <a:xfrm>
                <a:off x="5670550" y="399573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0" name="Oval 1359"/>
              <p:cNvSpPr>
                <a:spLocks noChangeArrowheads="1"/>
              </p:cNvSpPr>
              <p:nvPr/>
            </p:nvSpPr>
            <p:spPr bwMode="auto">
              <a:xfrm>
                <a:off x="5559425" y="3998913"/>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1" name="Oval 1360"/>
              <p:cNvSpPr>
                <a:spLocks noChangeArrowheads="1"/>
              </p:cNvSpPr>
              <p:nvPr/>
            </p:nvSpPr>
            <p:spPr bwMode="auto">
              <a:xfrm>
                <a:off x="5610225" y="393858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2" name="Oval 1361"/>
              <p:cNvSpPr>
                <a:spLocks noChangeArrowheads="1"/>
              </p:cNvSpPr>
              <p:nvPr/>
            </p:nvSpPr>
            <p:spPr bwMode="auto">
              <a:xfrm>
                <a:off x="5521325" y="393223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3" name="Freeform 1362"/>
              <p:cNvSpPr>
                <a:spLocks/>
              </p:cNvSpPr>
              <p:nvPr/>
            </p:nvSpPr>
            <p:spPr bwMode="auto">
              <a:xfrm>
                <a:off x="5162550" y="3795713"/>
                <a:ext cx="64008" cy="64008"/>
              </a:xfrm>
              <a:custGeom>
                <a:avLst/>
                <a:gdLst/>
                <a:ahLst/>
                <a:cxnLst>
                  <a:cxn ang="0">
                    <a:pos x="19" y="18"/>
                  </a:cxn>
                  <a:cxn ang="0">
                    <a:pos x="4" y="18"/>
                  </a:cxn>
                  <a:cxn ang="0">
                    <a:pos x="4" y="4"/>
                  </a:cxn>
                  <a:cxn ang="0">
                    <a:pos x="19" y="4"/>
                  </a:cxn>
                  <a:cxn ang="0">
                    <a:pos x="19" y="18"/>
                  </a:cxn>
                </a:cxnLst>
                <a:rect l="0" t="0" r="r" b="b"/>
                <a:pathLst>
                  <a:path w="23" h="22">
                    <a:moveTo>
                      <a:pt x="19" y="18"/>
                    </a:moveTo>
                    <a:cubicBezTo>
                      <a:pt x="15" y="22"/>
                      <a:pt x="8" y="22"/>
                      <a:pt x="4" y="18"/>
                    </a:cubicBezTo>
                    <a:cubicBezTo>
                      <a:pt x="0" y="14"/>
                      <a:pt x="0" y="8"/>
                      <a:pt x="4" y="4"/>
                    </a:cubicBezTo>
                    <a:cubicBezTo>
                      <a:pt x="8" y="0"/>
                      <a:pt x="15" y="0"/>
                      <a:pt x="19" y="4"/>
                    </a:cubicBezTo>
                    <a:cubicBezTo>
                      <a:pt x="23" y="8"/>
                      <a:pt x="23" y="14"/>
                      <a:pt x="19" y="18"/>
                    </a:cubicBezTo>
                  </a:path>
                </a:pathLst>
              </a:cu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4" name="Freeform 1363"/>
              <p:cNvSpPr>
                <a:spLocks/>
              </p:cNvSpPr>
              <p:nvPr/>
            </p:nvSpPr>
            <p:spPr bwMode="auto">
              <a:xfrm>
                <a:off x="5422900" y="3805238"/>
                <a:ext cx="64008" cy="64008"/>
              </a:xfrm>
              <a:custGeom>
                <a:avLst/>
                <a:gdLst/>
                <a:ahLst/>
                <a:cxnLst>
                  <a:cxn ang="0">
                    <a:pos x="19" y="19"/>
                  </a:cxn>
                  <a:cxn ang="0">
                    <a:pos x="4" y="19"/>
                  </a:cxn>
                  <a:cxn ang="0">
                    <a:pos x="4" y="4"/>
                  </a:cxn>
                  <a:cxn ang="0">
                    <a:pos x="19" y="4"/>
                  </a:cxn>
                  <a:cxn ang="0">
                    <a:pos x="19" y="19"/>
                  </a:cxn>
                </a:cxnLst>
                <a:rect l="0" t="0" r="r" b="b"/>
                <a:pathLst>
                  <a:path w="23" h="23">
                    <a:moveTo>
                      <a:pt x="19" y="19"/>
                    </a:moveTo>
                    <a:cubicBezTo>
                      <a:pt x="15" y="23"/>
                      <a:pt x="8" y="23"/>
                      <a:pt x="4" y="19"/>
                    </a:cubicBezTo>
                    <a:cubicBezTo>
                      <a:pt x="0" y="15"/>
                      <a:pt x="0" y="8"/>
                      <a:pt x="4" y="4"/>
                    </a:cubicBezTo>
                    <a:cubicBezTo>
                      <a:pt x="8" y="0"/>
                      <a:pt x="15" y="0"/>
                      <a:pt x="19" y="4"/>
                    </a:cubicBezTo>
                    <a:cubicBezTo>
                      <a:pt x="23" y="8"/>
                      <a:pt x="23" y="15"/>
                      <a:pt x="19" y="19"/>
                    </a:cubicBezTo>
                  </a:path>
                </a:pathLst>
              </a:cu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5" name="Freeform 1364"/>
              <p:cNvSpPr>
                <a:spLocks/>
              </p:cNvSpPr>
              <p:nvPr/>
            </p:nvSpPr>
            <p:spPr bwMode="auto">
              <a:xfrm>
                <a:off x="5394325" y="3932238"/>
                <a:ext cx="64008" cy="64008"/>
              </a:xfrm>
              <a:custGeom>
                <a:avLst/>
                <a:gdLst/>
                <a:ahLst/>
                <a:cxnLst>
                  <a:cxn ang="0">
                    <a:pos x="18" y="19"/>
                  </a:cxn>
                  <a:cxn ang="0">
                    <a:pos x="4" y="19"/>
                  </a:cxn>
                  <a:cxn ang="0">
                    <a:pos x="4" y="4"/>
                  </a:cxn>
                  <a:cxn ang="0">
                    <a:pos x="18" y="4"/>
                  </a:cxn>
                  <a:cxn ang="0">
                    <a:pos x="18" y="19"/>
                  </a:cxn>
                </a:cxnLst>
                <a:rect l="0" t="0" r="r" b="b"/>
                <a:pathLst>
                  <a:path w="22" h="23">
                    <a:moveTo>
                      <a:pt x="18" y="19"/>
                    </a:moveTo>
                    <a:cubicBezTo>
                      <a:pt x="14" y="23"/>
                      <a:pt x="8" y="23"/>
                      <a:pt x="4" y="19"/>
                    </a:cubicBezTo>
                    <a:cubicBezTo>
                      <a:pt x="0" y="15"/>
                      <a:pt x="0" y="8"/>
                      <a:pt x="4" y="4"/>
                    </a:cubicBezTo>
                    <a:cubicBezTo>
                      <a:pt x="8" y="0"/>
                      <a:pt x="14" y="0"/>
                      <a:pt x="18" y="4"/>
                    </a:cubicBezTo>
                    <a:cubicBezTo>
                      <a:pt x="22" y="8"/>
                      <a:pt x="22" y="15"/>
                      <a:pt x="18" y="19"/>
                    </a:cubicBezTo>
                  </a:path>
                </a:pathLst>
              </a:cu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6" name="Oval 1365"/>
              <p:cNvSpPr>
                <a:spLocks noChangeArrowheads="1"/>
              </p:cNvSpPr>
              <p:nvPr/>
            </p:nvSpPr>
            <p:spPr bwMode="auto">
              <a:xfrm>
                <a:off x="5149850" y="3716338"/>
                <a:ext cx="64008" cy="64008"/>
              </a:xfrm>
              <a:prstGeom prst="ellipse">
                <a:avLst/>
              </a:prstGeom>
              <a:solidFill>
                <a:srgbClr val="A30B35"/>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7" name="Oval 1366"/>
              <p:cNvSpPr>
                <a:spLocks noChangeArrowheads="1"/>
              </p:cNvSpPr>
              <p:nvPr/>
            </p:nvSpPr>
            <p:spPr bwMode="auto">
              <a:xfrm>
                <a:off x="5454650" y="3538538"/>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8" name="Oval 1367"/>
              <p:cNvSpPr>
                <a:spLocks noChangeArrowheads="1"/>
              </p:cNvSpPr>
              <p:nvPr/>
            </p:nvSpPr>
            <p:spPr bwMode="auto">
              <a:xfrm>
                <a:off x="5943600" y="3532188"/>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9" name="Oval 1368"/>
              <p:cNvSpPr>
                <a:spLocks noChangeArrowheads="1"/>
              </p:cNvSpPr>
              <p:nvPr/>
            </p:nvSpPr>
            <p:spPr bwMode="auto">
              <a:xfrm>
                <a:off x="6143625" y="3443288"/>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0" name="Oval 1369"/>
              <p:cNvSpPr>
                <a:spLocks noChangeArrowheads="1"/>
              </p:cNvSpPr>
              <p:nvPr/>
            </p:nvSpPr>
            <p:spPr bwMode="auto">
              <a:xfrm>
                <a:off x="5651500" y="3567113"/>
                <a:ext cx="64008" cy="64008"/>
              </a:xfrm>
              <a:prstGeom prst="ellipse">
                <a:avLst/>
              </a:prstGeom>
              <a:solidFill>
                <a:srgbClr val="00673E"/>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1" name="Oval 1370"/>
              <p:cNvSpPr>
                <a:spLocks noChangeArrowheads="1"/>
              </p:cNvSpPr>
              <p:nvPr/>
            </p:nvSpPr>
            <p:spPr bwMode="auto">
              <a:xfrm>
                <a:off x="5216525" y="3040063"/>
                <a:ext cx="64008" cy="64008"/>
              </a:xfrm>
              <a:prstGeom prst="ellipse">
                <a:avLst/>
              </a:prstGeom>
              <a:solidFill>
                <a:srgbClr val="005E82"/>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2" name="Oval 1371"/>
              <p:cNvSpPr>
                <a:spLocks noChangeArrowheads="1"/>
              </p:cNvSpPr>
              <p:nvPr/>
            </p:nvSpPr>
            <p:spPr bwMode="auto">
              <a:xfrm>
                <a:off x="5035550" y="2913063"/>
                <a:ext cx="64008" cy="64008"/>
              </a:xfrm>
              <a:prstGeom prst="ellipse">
                <a:avLst/>
              </a:prstGeom>
              <a:solidFill>
                <a:srgbClr val="005E82"/>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3" name="Oval 1372"/>
              <p:cNvSpPr>
                <a:spLocks noChangeArrowheads="1"/>
              </p:cNvSpPr>
              <p:nvPr/>
            </p:nvSpPr>
            <p:spPr bwMode="auto">
              <a:xfrm>
                <a:off x="5060950" y="3255963"/>
                <a:ext cx="64008" cy="64008"/>
              </a:xfrm>
              <a:prstGeom prst="ellipse">
                <a:avLst/>
              </a:prstGeom>
              <a:solidFill>
                <a:srgbClr val="005E82"/>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4" name="Oval 1373"/>
              <p:cNvSpPr>
                <a:spLocks noChangeArrowheads="1"/>
              </p:cNvSpPr>
              <p:nvPr/>
            </p:nvSpPr>
            <p:spPr bwMode="auto">
              <a:xfrm>
                <a:off x="7143750" y="3779838"/>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5" name="Oval 1374"/>
              <p:cNvSpPr>
                <a:spLocks noChangeArrowheads="1"/>
              </p:cNvSpPr>
              <p:nvPr/>
            </p:nvSpPr>
            <p:spPr bwMode="auto">
              <a:xfrm>
                <a:off x="6762750" y="4519613"/>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6" name="Oval 1375"/>
              <p:cNvSpPr>
                <a:spLocks noChangeArrowheads="1"/>
              </p:cNvSpPr>
              <p:nvPr/>
            </p:nvSpPr>
            <p:spPr bwMode="auto">
              <a:xfrm>
                <a:off x="7023100" y="3998913"/>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7" name="Oval 1376"/>
              <p:cNvSpPr>
                <a:spLocks noChangeArrowheads="1"/>
              </p:cNvSpPr>
              <p:nvPr/>
            </p:nvSpPr>
            <p:spPr bwMode="auto">
              <a:xfrm>
                <a:off x="7115175" y="3554413"/>
                <a:ext cx="64008" cy="64008"/>
              </a:xfrm>
              <a:prstGeom prst="ellipse">
                <a:avLst/>
              </a:prstGeom>
              <a:solidFill>
                <a:srgbClr val="00B3E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8" name="Oval 1377"/>
              <p:cNvSpPr>
                <a:spLocks noChangeArrowheads="1"/>
              </p:cNvSpPr>
              <p:nvPr/>
            </p:nvSpPr>
            <p:spPr bwMode="auto">
              <a:xfrm>
                <a:off x="5006975" y="38306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0" name="Freeform 1379"/>
              <p:cNvSpPr>
                <a:spLocks/>
              </p:cNvSpPr>
              <p:nvPr/>
            </p:nvSpPr>
            <p:spPr bwMode="auto">
              <a:xfrm>
                <a:off x="5603875" y="5062538"/>
                <a:ext cx="64008" cy="64008"/>
              </a:xfrm>
              <a:custGeom>
                <a:avLst/>
                <a:gdLst/>
                <a:ahLst/>
                <a:cxnLst>
                  <a:cxn ang="0">
                    <a:pos x="19" y="3"/>
                  </a:cxn>
                  <a:cxn ang="0">
                    <a:pos x="11" y="0"/>
                  </a:cxn>
                  <a:cxn ang="0">
                    <a:pos x="4" y="3"/>
                  </a:cxn>
                  <a:cxn ang="0">
                    <a:pos x="4" y="18"/>
                  </a:cxn>
                  <a:cxn ang="0">
                    <a:pos x="11" y="21"/>
                  </a:cxn>
                  <a:cxn ang="0">
                    <a:pos x="19" y="18"/>
                  </a:cxn>
                  <a:cxn ang="0">
                    <a:pos x="19" y="3"/>
                  </a:cxn>
                </a:cxnLst>
                <a:rect l="0" t="0" r="r" b="b"/>
                <a:pathLst>
                  <a:path w="23" h="21">
                    <a:moveTo>
                      <a:pt x="19" y="3"/>
                    </a:moveTo>
                    <a:cubicBezTo>
                      <a:pt x="17" y="1"/>
                      <a:pt x="14" y="0"/>
                      <a:pt x="11" y="0"/>
                    </a:cubicBezTo>
                    <a:cubicBezTo>
                      <a:pt x="8" y="0"/>
                      <a:pt x="6" y="1"/>
                      <a:pt x="4" y="3"/>
                    </a:cubicBezTo>
                    <a:cubicBezTo>
                      <a:pt x="0" y="7"/>
                      <a:pt x="0" y="14"/>
                      <a:pt x="4" y="18"/>
                    </a:cubicBezTo>
                    <a:cubicBezTo>
                      <a:pt x="6" y="20"/>
                      <a:pt x="8" y="21"/>
                      <a:pt x="11" y="21"/>
                    </a:cubicBezTo>
                    <a:cubicBezTo>
                      <a:pt x="14" y="21"/>
                      <a:pt x="17" y="20"/>
                      <a:pt x="19" y="18"/>
                    </a:cubicBezTo>
                    <a:cubicBezTo>
                      <a:pt x="23" y="14"/>
                      <a:pt x="23" y="7"/>
                      <a:pt x="19"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1" name="Freeform 1380"/>
              <p:cNvSpPr>
                <a:spLocks/>
              </p:cNvSpPr>
              <p:nvPr/>
            </p:nvSpPr>
            <p:spPr bwMode="auto">
              <a:xfrm>
                <a:off x="3911600" y="4110038"/>
                <a:ext cx="64008" cy="64008"/>
              </a:xfrm>
              <a:custGeom>
                <a:avLst/>
                <a:gdLst/>
                <a:ahLst/>
                <a:cxnLst>
                  <a:cxn ang="0">
                    <a:pos x="18" y="3"/>
                  </a:cxn>
                  <a:cxn ang="0">
                    <a:pos x="11" y="0"/>
                  </a:cxn>
                  <a:cxn ang="0">
                    <a:pos x="3" y="3"/>
                  </a:cxn>
                  <a:cxn ang="0">
                    <a:pos x="0" y="10"/>
                  </a:cxn>
                  <a:cxn ang="0">
                    <a:pos x="3" y="17"/>
                  </a:cxn>
                  <a:cxn ang="0">
                    <a:pos x="11" y="20"/>
                  </a:cxn>
                  <a:cxn ang="0">
                    <a:pos x="18" y="17"/>
                  </a:cxn>
                  <a:cxn ang="0">
                    <a:pos x="18" y="3"/>
                  </a:cxn>
                </a:cxnLst>
                <a:rect l="0" t="0" r="r" b="b"/>
                <a:pathLst>
                  <a:path w="22" h="20">
                    <a:moveTo>
                      <a:pt x="18" y="3"/>
                    </a:moveTo>
                    <a:cubicBezTo>
                      <a:pt x="16" y="1"/>
                      <a:pt x="13" y="0"/>
                      <a:pt x="11" y="0"/>
                    </a:cubicBezTo>
                    <a:cubicBezTo>
                      <a:pt x="8" y="0"/>
                      <a:pt x="5" y="1"/>
                      <a:pt x="3" y="3"/>
                    </a:cubicBezTo>
                    <a:cubicBezTo>
                      <a:pt x="1" y="5"/>
                      <a:pt x="0" y="7"/>
                      <a:pt x="0" y="10"/>
                    </a:cubicBezTo>
                    <a:cubicBezTo>
                      <a:pt x="0" y="13"/>
                      <a:pt x="1" y="15"/>
                      <a:pt x="3" y="17"/>
                    </a:cubicBezTo>
                    <a:cubicBezTo>
                      <a:pt x="5" y="19"/>
                      <a:pt x="8" y="20"/>
                      <a:pt x="11" y="20"/>
                    </a:cubicBezTo>
                    <a:cubicBezTo>
                      <a:pt x="13" y="20"/>
                      <a:pt x="16" y="19"/>
                      <a:pt x="18" y="17"/>
                    </a:cubicBezTo>
                    <a:cubicBezTo>
                      <a:pt x="22" y="13"/>
                      <a:pt x="22" y="7"/>
                      <a:pt x="18"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2" name="Freeform 1381"/>
              <p:cNvSpPr>
                <a:spLocks/>
              </p:cNvSpPr>
              <p:nvPr/>
            </p:nvSpPr>
            <p:spPr bwMode="auto">
              <a:xfrm>
                <a:off x="3959225" y="4287838"/>
                <a:ext cx="64008" cy="64008"/>
              </a:xfrm>
              <a:custGeom>
                <a:avLst/>
                <a:gdLst/>
                <a:ahLst/>
                <a:cxnLst>
                  <a:cxn ang="0">
                    <a:pos x="19" y="3"/>
                  </a:cxn>
                  <a:cxn ang="0">
                    <a:pos x="12" y="0"/>
                  </a:cxn>
                  <a:cxn ang="0">
                    <a:pos x="4" y="3"/>
                  </a:cxn>
                  <a:cxn ang="0">
                    <a:pos x="4" y="18"/>
                  </a:cxn>
                  <a:cxn ang="0">
                    <a:pos x="12" y="21"/>
                  </a:cxn>
                  <a:cxn ang="0">
                    <a:pos x="19" y="18"/>
                  </a:cxn>
                  <a:cxn ang="0">
                    <a:pos x="22" y="11"/>
                  </a:cxn>
                  <a:cxn ang="0">
                    <a:pos x="19" y="3"/>
                  </a:cxn>
                </a:cxnLst>
                <a:rect l="0" t="0" r="r" b="b"/>
                <a:pathLst>
                  <a:path w="22" h="21">
                    <a:moveTo>
                      <a:pt x="19" y="3"/>
                    </a:moveTo>
                    <a:cubicBezTo>
                      <a:pt x="17" y="1"/>
                      <a:pt x="15" y="0"/>
                      <a:pt x="12" y="0"/>
                    </a:cubicBezTo>
                    <a:cubicBezTo>
                      <a:pt x="9" y="0"/>
                      <a:pt x="6" y="1"/>
                      <a:pt x="4" y="3"/>
                    </a:cubicBezTo>
                    <a:cubicBezTo>
                      <a:pt x="0" y="7"/>
                      <a:pt x="0" y="14"/>
                      <a:pt x="4" y="18"/>
                    </a:cubicBezTo>
                    <a:cubicBezTo>
                      <a:pt x="6" y="20"/>
                      <a:pt x="9" y="21"/>
                      <a:pt x="12" y="21"/>
                    </a:cubicBezTo>
                    <a:cubicBezTo>
                      <a:pt x="15" y="21"/>
                      <a:pt x="17" y="20"/>
                      <a:pt x="19" y="18"/>
                    </a:cubicBezTo>
                    <a:cubicBezTo>
                      <a:pt x="21" y="16"/>
                      <a:pt x="22" y="13"/>
                      <a:pt x="22" y="11"/>
                    </a:cubicBezTo>
                    <a:cubicBezTo>
                      <a:pt x="22" y="8"/>
                      <a:pt x="21" y="5"/>
                      <a:pt x="19"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3" name="Freeform 1382"/>
              <p:cNvSpPr>
                <a:spLocks/>
              </p:cNvSpPr>
              <p:nvPr/>
            </p:nvSpPr>
            <p:spPr bwMode="auto">
              <a:xfrm>
                <a:off x="3778250" y="4208463"/>
                <a:ext cx="64008" cy="64008"/>
              </a:xfrm>
              <a:custGeom>
                <a:avLst/>
                <a:gdLst/>
                <a:ahLst/>
                <a:cxnLst>
                  <a:cxn ang="0">
                    <a:pos x="18" y="3"/>
                  </a:cxn>
                  <a:cxn ang="0">
                    <a:pos x="11" y="0"/>
                  </a:cxn>
                  <a:cxn ang="0">
                    <a:pos x="3" y="3"/>
                  </a:cxn>
                  <a:cxn ang="0">
                    <a:pos x="0" y="10"/>
                  </a:cxn>
                  <a:cxn ang="0">
                    <a:pos x="3" y="17"/>
                  </a:cxn>
                  <a:cxn ang="0">
                    <a:pos x="11" y="21"/>
                  </a:cxn>
                  <a:cxn ang="0">
                    <a:pos x="18" y="17"/>
                  </a:cxn>
                  <a:cxn ang="0">
                    <a:pos x="18" y="3"/>
                  </a:cxn>
                </a:cxnLst>
                <a:rect l="0" t="0" r="r" b="b"/>
                <a:pathLst>
                  <a:path w="22" h="21">
                    <a:moveTo>
                      <a:pt x="18" y="3"/>
                    </a:moveTo>
                    <a:cubicBezTo>
                      <a:pt x="16" y="1"/>
                      <a:pt x="14" y="0"/>
                      <a:pt x="11" y="0"/>
                    </a:cubicBezTo>
                    <a:cubicBezTo>
                      <a:pt x="8" y="0"/>
                      <a:pt x="5" y="1"/>
                      <a:pt x="3" y="3"/>
                    </a:cubicBezTo>
                    <a:cubicBezTo>
                      <a:pt x="2" y="5"/>
                      <a:pt x="0" y="7"/>
                      <a:pt x="0" y="10"/>
                    </a:cubicBezTo>
                    <a:cubicBezTo>
                      <a:pt x="0" y="13"/>
                      <a:pt x="1" y="16"/>
                      <a:pt x="3" y="17"/>
                    </a:cubicBezTo>
                    <a:cubicBezTo>
                      <a:pt x="5" y="19"/>
                      <a:pt x="8" y="21"/>
                      <a:pt x="11" y="21"/>
                    </a:cubicBezTo>
                    <a:cubicBezTo>
                      <a:pt x="14" y="21"/>
                      <a:pt x="16" y="19"/>
                      <a:pt x="18" y="17"/>
                    </a:cubicBezTo>
                    <a:cubicBezTo>
                      <a:pt x="22" y="13"/>
                      <a:pt x="22" y="7"/>
                      <a:pt x="18"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4" name="Freeform 1383"/>
              <p:cNvSpPr>
                <a:spLocks/>
              </p:cNvSpPr>
              <p:nvPr/>
            </p:nvSpPr>
            <p:spPr bwMode="auto">
              <a:xfrm>
                <a:off x="4121150" y="3732213"/>
                <a:ext cx="64008" cy="64008"/>
              </a:xfrm>
              <a:custGeom>
                <a:avLst/>
                <a:gdLst/>
                <a:ahLst/>
                <a:cxnLst>
                  <a:cxn ang="0">
                    <a:pos x="18" y="3"/>
                  </a:cxn>
                  <a:cxn ang="0">
                    <a:pos x="11" y="0"/>
                  </a:cxn>
                  <a:cxn ang="0">
                    <a:pos x="4" y="3"/>
                  </a:cxn>
                  <a:cxn ang="0">
                    <a:pos x="4" y="18"/>
                  </a:cxn>
                  <a:cxn ang="0">
                    <a:pos x="11" y="21"/>
                  </a:cxn>
                  <a:cxn ang="0">
                    <a:pos x="18" y="18"/>
                  </a:cxn>
                  <a:cxn ang="0">
                    <a:pos x="18" y="3"/>
                  </a:cxn>
                </a:cxnLst>
                <a:rect l="0" t="0" r="r" b="b"/>
                <a:pathLst>
                  <a:path w="22" h="21">
                    <a:moveTo>
                      <a:pt x="18" y="3"/>
                    </a:moveTo>
                    <a:cubicBezTo>
                      <a:pt x="16" y="1"/>
                      <a:pt x="14" y="0"/>
                      <a:pt x="11" y="0"/>
                    </a:cubicBezTo>
                    <a:cubicBezTo>
                      <a:pt x="8" y="0"/>
                      <a:pt x="6" y="1"/>
                      <a:pt x="4" y="3"/>
                    </a:cubicBezTo>
                    <a:cubicBezTo>
                      <a:pt x="0" y="7"/>
                      <a:pt x="0" y="13"/>
                      <a:pt x="4" y="18"/>
                    </a:cubicBezTo>
                    <a:cubicBezTo>
                      <a:pt x="6" y="19"/>
                      <a:pt x="8" y="21"/>
                      <a:pt x="11" y="21"/>
                    </a:cubicBezTo>
                    <a:cubicBezTo>
                      <a:pt x="14" y="21"/>
                      <a:pt x="16" y="19"/>
                      <a:pt x="18" y="18"/>
                    </a:cubicBezTo>
                    <a:cubicBezTo>
                      <a:pt x="22" y="13"/>
                      <a:pt x="22" y="7"/>
                      <a:pt x="18" y="3"/>
                    </a:cubicBezTo>
                  </a:path>
                </a:pathLst>
              </a:cu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5" name="Oval 1384"/>
              <p:cNvSpPr>
                <a:spLocks noChangeArrowheads="1"/>
              </p:cNvSpPr>
              <p:nvPr/>
            </p:nvSpPr>
            <p:spPr bwMode="auto">
              <a:xfrm>
                <a:off x="4371975" y="364648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6" name="Oval 1385"/>
              <p:cNvSpPr>
                <a:spLocks noChangeArrowheads="1"/>
              </p:cNvSpPr>
              <p:nvPr/>
            </p:nvSpPr>
            <p:spPr bwMode="auto">
              <a:xfrm>
                <a:off x="4283075" y="441166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7" name="Oval 1386"/>
              <p:cNvSpPr>
                <a:spLocks noChangeArrowheads="1"/>
              </p:cNvSpPr>
              <p:nvPr/>
            </p:nvSpPr>
            <p:spPr bwMode="auto">
              <a:xfrm>
                <a:off x="4416425" y="45799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8" name="Oval 1387"/>
              <p:cNvSpPr>
                <a:spLocks noChangeArrowheads="1"/>
              </p:cNvSpPr>
              <p:nvPr/>
            </p:nvSpPr>
            <p:spPr bwMode="auto">
              <a:xfrm>
                <a:off x="4645025" y="376396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9" name="Oval 1388"/>
              <p:cNvSpPr>
                <a:spLocks noChangeArrowheads="1"/>
              </p:cNvSpPr>
              <p:nvPr/>
            </p:nvSpPr>
            <p:spPr bwMode="auto">
              <a:xfrm>
                <a:off x="5181600" y="457041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0" name="Oval 1389"/>
              <p:cNvSpPr>
                <a:spLocks noChangeArrowheads="1"/>
              </p:cNvSpPr>
              <p:nvPr/>
            </p:nvSpPr>
            <p:spPr bwMode="auto">
              <a:xfrm>
                <a:off x="5073650" y="452596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1" name="Oval 1390"/>
              <p:cNvSpPr>
                <a:spLocks noChangeArrowheads="1"/>
              </p:cNvSpPr>
              <p:nvPr/>
            </p:nvSpPr>
            <p:spPr bwMode="auto">
              <a:xfrm>
                <a:off x="5226050" y="4710113"/>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2" name="Oval 1391"/>
              <p:cNvSpPr>
                <a:spLocks noChangeArrowheads="1"/>
              </p:cNvSpPr>
              <p:nvPr/>
            </p:nvSpPr>
            <p:spPr bwMode="auto">
              <a:xfrm>
                <a:off x="5073650" y="51768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3" name="Oval 1392"/>
              <p:cNvSpPr>
                <a:spLocks noChangeArrowheads="1"/>
              </p:cNvSpPr>
              <p:nvPr/>
            </p:nvSpPr>
            <p:spPr bwMode="auto">
              <a:xfrm>
                <a:off x="4997450" y="46688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4" name="Oval 1393"/>
              <p:cNvSpPr>
                <a:spLocks noChangeArrowheads="1"/>
              </p:cNvSpPr>
              <p:nvPr/>
            </p:nvSpPr>
            <p:spPr bwMode="auto">
              <a:xfrm>
                <a:off x="5006975" y="459898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5" name="Oval 1394"/>
              <p:cNvSpPr>
                <a:spLocks noChangeArrowheads="1"/>
              </p:cNvSpPr>
              <p:nvPr/>
            </p:nvSpPr>
            <p:spPr bwMode="auto">
              <a:xfrm>
                <a:off x="4978400" y="52022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6" name="Oval 1395"/>
              <p:cNvSpPr>
                <a:spLocks noChangeArrowheads="1"/>
              </p:cNvSpPr>
              <p:nvPr/>
            </p:nvSpPr>
            <p:spPr bwMode="auto">
              <a:xfrm>
                <a:off x="4737100" y="5387975"/>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7" name="Oval 1396"/>
              <p:cNvSpPr>
                <a:spLocks noChangeArrowheads="1"/>
              </p:cNvSpPr>
              <p:nvPr/>
            </p:nvSpPr>
            <p:spPr bwMode="auto">
              <a:xfrm>
                <a:off x="4943475" y="49228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8" name="Oval 1397"/>
              <p:cNvSpPr>
                <a:spLocks noChangeArrowheads="1"/>
              </p:cNvSpPr>
              <p:nvPr/>
            </p:nvSpPr>
            <p:spPr bwMode="auto">
              <a:xfrm>
                <a:off x="4610100" y="477678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9" name="Oval 1398"/>
              <p:cNvSpPr>
                <a:spLocks noChangeArrowheads="1"/>
              </p:cNvSpPr>
              <p:nvPr/>
            </p:nvSpPr>
            <p:spPr bwMode="auto">
              <a:xfrm>
                <a:off x="4403725" y="4402138"/>
                <a:ext cx="64008" cy="64008"/>
              </a:xfrm>
              <a:prstGeom prst="ellipse">
                <a:avLst/>
              </a:prstGeom>
              <a:solidFill>
                <a:srgbClr val="7C330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sp>
        <p:nvSpPr>
          <p:cNvPr id="7" name="Footer Placeholder 6"/>
          <p:cNvSpPr>
            <a:spLocks noGrp="1"/>
          </p:cNvSpPr>
          <p:nvPr>
            <p:ph type="ftr" sz="quarter" idx="11"/>
          </p:nvPr>
        </p:nvSpPr>
        <p:spPr/>
        <p:txBody>
          <a:bodyPr/>
          <a:lstStyle/>
          <a:p>
            <a:r>
              <a:rPr lang="en-US" dirty="0" smtClean="0"/>
              <a:t>Dentons US LLP                                      </a:t>
            </a:r>
            <a:endParaRPr lang="en-US" dirty="0"/>
          </a:p>
        </p:txBody>
      </p:sp>
      <p:sp>
        <p:nvSpPr>
          <p:cNvPr id="4" name="Slide Number Placeholder 3"/>
          <p:cNvSpPr>
            <a:spLocks noGrp="1"/>
          </p:cNvSpPr>
          <p:nvPr>
            <p:ph type="sldNum" sz="quarter" idx="12"/>
          </p:nvPr>
        </p:nvSpPr>
        <p:spPr/>
        <p:txBody>
          <a:bodyPr/>
          <a:lstStyle/>
          <a:p>
            <a:fld id="{D34DACC3-9742-4940-92E6-4CAB853A3218}"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smtClean="0"/>
              <a:t>Thank you</a:t>
            </a:r>
            <a:endParaRPr lang="en-US" dirty="0"/>
          </a:p>
        </p:txBody>
      </p:sp>
      <p:sp>
        <p:nvSpPr>
          <p:cNvPr id="7" name="Text Placeholder 6"/>
          <p:cNvSpPr>
            <a:spLocks noGrp="1"/>
          </p:cNvSpPr>
          <p:nvPr>
            <p:ph type="body" sz="quarter" idx="10"/>
          </p:nvPr>
        </p:nvSpPr>
        <p:spPr/>
        <p:txBody>
          <a:bodyPr/>
          <a:lstStyle/>
          <a:p>
            <a:r>
              <a:rPr lang="en-US" dirty="0" smtClean="0"/>
              <a:t>Dentons US LLP</a:t>
            </a:r>
          </a:p>
          <a:p>
            <a:pPr lvl="1"/>
            <a:r>
              <a:rPr lang="en-US" dirty="0" smtClean="0"/>
              <a:t>2000 McKinney Avenue</a:t>
            </a:r>
            <a:br>
              <a:rPr lang="en-US" dirty="0" smtClean="0"/>
            </a:br>
            <a:r>
              <a:rPr lang="en-US" dirty="0" smtClean="0"/>
              <a:t>Suite 1900</a:t>
            </a:r>
            <a:br>
              <a:rPr lang="en-US" dirty="0" smtClean="0"/>
            </a:br>
            <a:r>
              <a:rPr lang="en-US" dirty="0" smtClean="0"/>
              <a:t>Dallas, TX  75201</a:t>
            </a:r>
            <a:br>
              <a:rPr lang="en-US" dirty="0" smtClean="0"/>
            </a:br>
            <a:r>
              <a:rPr lang="en-US" dirty="0" smtClean="0"/>
              <a:t>USA</a:t>
            </a:r>
            <a:endParaRPr lang="en-US" dirty="0"/>
          </a:p>
        </p:txBody>
      </p:sp>
      <p:sp>
        <p:nvSpPr>
          <p:cNvPr id="12" name="Text Placeholder 11"/>
          <p:cNvSpPr>
            <a:spLocks noGrp="1"/>
          </p:cNvSpPr>
          <p:nvPr>
            <p:ph type="body" sz="quarter" idx="11"/>
          </p:nvPr>
        </p:nvSpPr>
        <p:spPr/>
        <p:txBody>
          <a:bodyPr/>
          <a:lstStyle/>
          <a:p>
            <a:r>
              <a:rPr lang="en-US" dirty="0" smtClean="0"/>
              <a:t>© 2013 Dentons</a:t>
            </a:r>
          </a:p>
          <a:p>
            <a:pPr lvl="1"/>
            <a:r>
              <a:rPr lang="en-US" dirty="0"/>
              <a:t>Dentons is an </a:t>
            </a:r>
            <a:r>
              <a:rPr lang="en-US" dirty="0" smtClean="0"/>
              <a:t>international legal </a:t>
            </a:r>
            <a:r>
              <a:rPr lang="en-US" dirty="0"/>
              <a:t>practice providing client services worldwide through its member firms and </a:t>
            </a:r>
            <a:r>
              <a:rPr lang="en-US" dirty="0" smtClean="0"/>
              <a:t>affiliates. This </a:t>
            </a:r>
            <a:r>
              <a:rPr lang="en-US" dirty="0"/>
              <a:t>publication is not designed to provide legal or other advice and you should not take, or refrain from taking, action based on its </a:t>
            </a:r>
            <a:r>
              <a:rPr lang="en-US" dirty="0" smtClean="0"/>
              <a:t>content. Please </a:t>
            </a:r>
            <a:r>
              <a:rPr lang="en-US" dirty="0"/>
              <a:t>see dentons.com for Legal Notices</a:t>
            </a:r>
            <a:r>
              <a:rPr lang="en-US" dirty="0" smtClean="0"/>
              <a:t>.</a:t>
            </a:r>
            <a:endParaRPr lang="en-US" dirty="0"/>
          </a:p>
        </p:txBody>
      </p:sp>
      <p:pic>
        <p:nvPicPr>
          <p:cNvPr id="13" name="Picture 12" descr="Dentons_Logo_Purple_RGB_300.png"/>
          <p:cNvPicPr>
            <a:picLocks noChangeAspect="1"/>
          </p:cNvPicPr>
          <p:nvPr/>
        </p:nvPicPr>
        <p:blipFill>
          <a:blip r:embed="rId3"/>
          <a:stretch>
            <a:fillRect/>
          </a:stretch>
        </p:blipFill>
        <p:spPr>
          <a:xfrm>
            <a:off x="7309819" y="445483"/>
            <a:ext cx="1564606" cy="566928"/>
          </a:xfrm>
          <a:prstGeom prst="rect">
            <a:avLst/>
          </a:prstGeom>
        </p:spPr>
      </p:pic>
      <p:sp>
        <p:nvSpPr>
          <p:cNvPr id="6" name="TextBox 3"/>
          <p:cNvSpPr txBox="1">
            <a:spLocks noChangeArrowheads="1"/>
          </p:cNvSpPr>
          <p:nvPr/>
        </p:nvSpPr>
        <p:spPr bwMode="auto">
          <a:xfrm>
            <a:off x="2486025" y="3662363"/>
            <a:ext cx="6323013"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4572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sz="1200" dirty="0"/>
              <a:t>Dentons counsel drafted this paper for a specific event which occurred in the past.  As such, it reflects the state of the law at the time it was drafted, and is not necessarily a reflection of current developments.  For an update on this topic, please contact the editors of </a:t>
            </a:r>
            <a:r>
              <a:rPr lang="en-US" sz="1200" u="sng" dirty="0"/>
              <a:t>USTaxDisputes.com.</a:t>
            </a:r>
          </a:p>
          <a:p>
            <a:pPr eaLnBrk="1" hangingPunct="1"/>
            <a:r>
              <a:rPr lang="en-US" sz="1200" dirty="0"/>
              <a:t> </a:t>
            </a:r>
          </a:p>
          <a:p>
            <a:pPr eaLnBrk="1" hangingPunct="1"/>
            <a:r>
              <a:rPr lang="en-US" sz="1200" dirty="0"/>
              <a:t>IRS Circular 230:  We inform you that any US federal tax analysis contained an any blog post, email, attachment, or other writing (including any attachments), unless specifically stated otherwise, is not intended or written to be used, and cannot be used, for the purpose of (i) avoiding penalties under the Internal Revenue Code or (ii) promoting, marketing or recommending any transaction or matter addressed herein to another party.</a:t>
            </a:r>
          </a:p>
        </p:txBody>
      </p:sp>
    </p:spTree>
    <p:extLst>
      <p:ext uri="{BB962C8B-B14F-4D97-AF65-F5344CB8AC3E}">
        <p14:creationId xmlns:p14="http://schemas.microsoft.com/office/powerpoint/2010/main" val="3903178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Offices by list</a:t>
            </a:r>
            <a:endParaRPr lang="en-US" dirty="0"/>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Slide Number Placeholder 3"/>
          <p:cNvSpPr>
            <a:spLocks noGrp="1"/>
          </p:cNvSpPr>
          <p:nvPr>
            <p:ph type="sldNum" sz="quarter" idx="12"/>
          </p:nvPr>
        </p:nvSpPr>
        <p:spPr/>
        <p:txBody>
          <a:bodyPr/>
          <a:lstStyle/>
          <a:p>
            <a:fld id="{D34DACC3-9742-4940-92E6-4CAB853A3218}" type="slidenum">
              <a:rPr lang="en-US" smtClean="0"/>
              <a:pPr/>
              <a:t>3</a:t>
            </a:fld>
            <a:endParaRPr lang="en-US" dirty="0"/>
          </a:p>
        </p:txBody>
      </p:sp>
      <p:sp>
        <p:nvSpPr>
          <p:cNvPr id="12" name="Content Placeholder 11"/>
          <p:cNvSpPr>
            <a:spLocks noGrp="1"/>
          </p:cNvSpPr>
          <p:nvPr>
            <p:ph sz="quarter" idx="14"/>
          </p:nvPr>
        </p:nvSpPr>
        <p:spPr/>
        <p:txBody>
          <a:bodyPr/>
          <a:lstStyle/>
          <a:p>
            <a:endParaRPr lang="en-US" dirty="0"/>
          </a:p>
        </p:txBody>
      </p:sp>
      <p:graphicFrame>
        <p:nvGraphicFramePr>
          <p:cNvPr id="6" name="Content Placeholder 13"/>
          <p:cNvGraphicFramePr>
            <a:graphicFrameLocks/>
          </p:cNvGraphicFramePr>
          <p:nvPr>
            <p:extLst>
              <p:ext uri="{D42A27DB-BD31-4B8C-83A1-F6EECF244321}">
                <p14:modId xmlns:p14="http://schemas.microsoft.com/office/powerpoint/2010/main" val="4191257943"/>
              </p:ext>
            </p:extLst>
          </p:nvPr>
        </p:nvGraphicFramePr>
        <p:xfrm>
          <a:off x="368300" y="1737360"/>
          <a:ext cx="8412478" cy="4209288"/>
        </p:xfrm>
        <a:graphic>
          <a:graphicData uri="http://schemas.openxmlformats.org/drawingml/2006/table">
            <a:tbl>
              <a:tblPr firstRow="1" bandRow="1">
                <a:tableStyleId>{5C22544A-7EE6-4342-B048-85BDC9FD1C3A}</a:tableStyleId>
              </a:tblPr>
              <a:tblGrid>
                <a:gridCol w="1122958"/>
                <a:gridCol w="93579"/>
                <a:gridCol w="940411"/>
                <a:gridCol w="93579"/>
                <a:gridCol w="940411"/>
                <a:gridCol w="93579"/>
                <a:gridCol w="940411"/>
                <a:gridCol w="93579"/>
                <a:gridCol w="940411"/>
                <a:gridCol w="97725"/>
                <a:gridCol w="940411"/>
                <a:gridCol w="117301"/>
                <a:gridCol w="940411"/>
                <a:gridCol w="117301"/>
                <a:gridCol w="940411"/>
              </a:tblGrid>
              <a:tr h="283464">
                <a:tc>
                  <a:txBody>
                    <a:bodyPr/>
                    <a:lstStyle/>
                    <a:p>
                      <a:pPr algn="l"/>
                      <a:r>
                        <a:rPr lang="en-US" sz="800" b="1" dirty="0" smtClean="0">
                          <a:solidFill>
                            <a:schemeClr val="tx1">
                              <a:lumMod val="50000"/>
                            </a:schemeClr>
                          </a:solidFill>
                        </a:rPr>
                        <a:t>Key</a:t>
                      </a:r>
                      <a:endParaRPr lang="en-US" sz="800" b="1" dirty="0">
                        <a:solidFill>
                          <a:schemeClr val="tx1">
                            <a:lumMod val="50000"/>
                          </a:schemeClr>
                        </a:solidFill>
                      </a:endParaRPr>
                    </a:p>
                  </a:txBody>
                  <a:tcPr marL="0" marR="0" anchor="ctr">
                    <a:lnL w="12700" cmpd="sng">
                      <a:noFill/>
                    </a:lnL>
                    <a:lnR w="12700" cmpd="sng">
                      <a:noFill/>
                    </a:lnR>
                    <a:lnT w="5715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1"/>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4"/>
                          </a:solidFill>
                          <a:latin typeface="+mn-lt"/>
                          <a:ea typeface="+mn-ea"/>
                          <a:cs typeface="+mn-cs"/>
                        </a:rPr>
                        <a:t>Canada</a:t>
                      </a:r>
                      <a:endParaRPr lang="en-US" sz="800" b="1" kern="1200" dirty="0">
                        <a:solidFill>
                          <a:schemeClr val="accent4"/>
                        </a:solidFill>
                        <a:latin typeface="+mn-lt"/>
                        <a:ea typeface="+mn-ea"/>
                        <a:cs typeface="+mn-cs"/>
                      </a:endParaRPr>
                    </a:p>
                  </a:txBody>
                  <a:tcPr marL="0" marR="0" anchor="ctr">
                    <a:lnL w="12700" cmpd="sng">
                      <a:noFill/>
                    </a:lnL>
                    <a:lnR w="12700" cmpd="sng">
                      <a:noFill/>
                    </a:lnR>
                    <a:lnT w="5715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1"/>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5"/>
                          </a:solidFill>
                          <a:latin typeface="+mn-lt"/>
                          <a:ea typeface="+mn-ea"/>
                          <a:cs typeface="+mn-cs"/>
                        </a:rPr>
                        <a:t>United States</a:t>
                      </a:r>
                      <a:endParaRPr lang="en-US" sz="800" b="1" kern="1200" dirty="0">
                        <a:solidFill>
                          <a:schemeClr val="accent5"/>
                        </a:solidFill>
                        <a:latin typeface="+mn-lt"/>
                        <a:ea typeface="+mn-ea"/>
                        <a:cs typeface="+mn-cs"/>
                      </a:endParaRPr>
                    </a:p>
                  </a:txBody>
                  <a:tcPr marL="0" marR="0" anchor="ctr">
                    <a:lnL w="12700" cmpd="sng">
                      <a:noFill/>
                    </a:lnL>
                    <a:lnR w="12700" cmpd="sng">
                      <a:noFill/>
                    </a:lnR>
                    <a:lnT w="5715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1"/>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6"/>
                          </a:solidFill>
                          <a:latin typeface="+mn-lt"/>
                          <a:ea typeface="+mn-ea"/>
                          <a:cs typeface="+mn-cs"/>
                        </a:rPr>
                        <a:t>Europe</a:t>
                      </a:r>
                      <a:endParaRPr lang="en-US" sz="800" b="1" kern="1200" dirty="0">
                        <a:solidFill>
                          <a:schemeClr val="accent6"/>
                        </a:solidFill>
                        <a:latin typeface="+mn-lt"/>
                        <a:ea typeface="+mn-ea"/>
                        <a:cs typeface="+mn-cs"/>
                      </a:endParaRPr>
                    </a:p>
                  </a:txBody>
                  <a:tcPr marL="0" marR="0" anchor="ctr">
                    <a:lnL w="12700" cmpd="sng">
                      <a:noFill/>
                    </a:lnL>
                    <a:lnR w="12700" cmpd="sng">
                      <a:noFill/>
                    </a:lnR>
                    <a:lnT w="5715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5"/>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chemeClr val="accent3"/>
                          </a:solidFill>
                          <a:latin typeface="+mn-lt"/>
                          <a:ea typeface="+mn-ea"/>
                          <a:cs typeface="+mn-cs"/>
                        </a:rPr>
                        <a:t>Central and Eastern Europe</a:t>
                      </a:r>
                      <a:endParaRPr lang="en-US" sz="800" b="1" kern="1200" dirty="0">
                        <a:solidFill>
                          <a:schemeClr val="accent3"/>
                        </a:solidFill>
                        <a:latin typeface="+mn-lt"/>
                        <a:ea typeface="+mn-ea"/>
                        <a:cs typeface="+mn-cs"/>
                      </a:endParaRPr>
                    </a:p>
                  </a:txBody>
                  <a:tcPr marL="0" marR="0" anchor="ctr">
                    <a:lnL w="12700" cmpd="sng">
                      <a:noFill/>
                    </a:lnL>
                    <a:lnR w="12700" cmpd="sng">
                      <a:noFill/>
                    </a:lnR>
                    <a:lnT w="5715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5"/>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rgbClr val="7C3306"/>
                          </a:solidFill>
                          <a:latin typeface="+mn-lt"/>
                          <a:ea typeface="+mn-ea"/>
                          <a:cs typeface="+mn-cs"/>
                        </a:rPr>
                        <a:t>Africa</a:t>
                      </a:r>
                      <a:endParaRPr lang="en-US" sz="800" b="1" kern="1200" dirty="0">
                        <a:solidFill>
                          <a:srgbClr val="7C3306"/>
                        </a:solidFill>
                        <a:latin typeface="+mn-lt"/>
                        <a:ea typeface="+mn-ea"/>
                        <a:cs typeface="+mn-cs"/>
                      </a:endParaRPr>
                    </a:p>
                  </a:txBody>
                  <a:tcPr marL="0" marR="0" anchor="ctr">
                    <a:lnL w="12700" cmpd="sng">
                      <a:noFill/>
                    </a:lnL>
                    <a:lnR w="12700" cmpd="sng">
                      <a:noFill/>
                    </a:lnR>
                    <a:lnT w="57150" cap="flat" cmpd="sng" algn="ctr">
                      <a:solidFill>
                        <a:srgbClr val="7C3306"/>
                      </a:solidFill>
                      <a:prstDash val="solid"/>
                      <a:round/>
                      <a:headEnd type="none" w="med" len="med"/>
                      <a:tailEnd type="none" w="med" len="med"/>
                    </a:lnT>
                    <a:lnB w="12700" cap="flat" cmpd="sng" algn="ctr">
                      <a:solidFill>
                        <a:srgbClr val="7C330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4"/>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457200" rtl="0" eaLnBrk="1" latinLnBrk="0" hangingPunct="1"/>
                      <a:r>
                        <a:rPr lang="en-US" sz="800" b="1" kern="1200" dirty="0" smtClean="0">
                          <a:solidFill>
                            <a:srgbClr val="A30B35"/>
                          </a:solidFill>
                          <a:latin typeface="+mn-lt"/>
                          <a:ea typeface="+mn-ea"/>
                          <a:cs typeface="+mn-cs"/>
                        </a:rPr>
                        <a:t>Middle East</a:t>
                      </a:r>
                      <a:endParaRPr lang="en-US" sz="800" b="1" kern="1200" dirty="0">
                        <a:solidFill>
                          <a:srgbClr val="A30B35"/>
                        </a:solidFill>
                        <a:latin typeface="+mn-lt"/>
                        <a:ea typeface="+mn-ea"/>
                        <a:cs typeface="+mn-cs"/>
                      </a:endParaRPr>
                    </a:p>
                  </a:txBody>
                  <a:tcPr marL="0" marR="0" anchor="ctr">
                    <a:lnL w="12700" cmpd="sng">
                      <a:noFill/>
                    </a:lnL>
                    <a:lnR w="12700" cmpd="sng">
                      <a:noFill/>
                    </a:lnR>
                    <a:lnT w="57150" cap="flat" cmpd="sng" algn="ctr">
                      <a:solidFill>
                        <a:srgbClr val="A30B35"/>
                      </a:solidFill>
                      <a:prstDash val="solid"/>
                      <a:round/>
                      <a:headEnd type="none" w="med" len="med"/>
                      <a:tailEnd type="none" w="med" len="med"/>
                    </a:lnT>
                    <a:lnB w="12700" cap="flat" cmpd="sng" algn="ctr">
                      <a:solidFill>
                        <a:srgbClr val="A30B35"/>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b="1" dirty="0">
                        <a:solidFill>
                          <a:schemeClr val="accent5"/>
                        </a:solidFill>
                      </a:endParaRPr>
                    </a:p>
                  </a:txBody>
                  <a:tcPr marL="0" marR="0" anchor="ctr">
                    <a:lnL w="12700" cmpd="sng">
                      <a:noFill/>
                    </a:lnL>
                    <a:lnR w="12700" cmpd="sng">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800" b="1" dirty="0" smtClean="0">
                          <a:solidFill>
                            <a:schemeClr val="accent2"/>
                          </a:solidFill>
                        </a:rPr>
                        <a:t>Asia Pacific</a:t>
                      </a:r>
                      <a:endParaRPr lang="en-US" sz="800" b="1" dirty="0">
                        <a:solidFill>
                          <a:schemeClr val="accent2"/>
                        </a:solidFill>
                      </a:endParaRPr>
                    </a:p>
                  </a:txBody>
                  <a:tcPr marL="0" marR="0" anchor="ctr">
                    <a:lnL w="12700" cmpd="sng">
                      <a:noFill/>
                    </a:lnL>
                    <a:lnR w="12700" cmpd="sng">
                      <a:noFill/>
                    </a:lnR>
                    <a:lnT w="5715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r>
              <a:tr h="2651760">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7150" algn="ctr"/>
                          <a:tab pos="115888" algn="l"/>
                        </a:tabLst>
                        <a:defRPr/>
                      </a:pPr>
                      <a:r>
                        <a:rPr lang="en-US" sz="700" dirty="0" smtClean="0">
                          <a:solidFill>
                            <a:schemeClr val="tx1">
                              <a:lumMod val="50000"/>
                            </a:schemeClr>
                          </a:solidFill>
                          <a:latin typeface="Wingdings"/>
                        </a:rPr>
                        <a:t>	</a:t>
                      </a:r>
                      <a:r>
                        <a:rPr lang="en-US" sz="600" dirty="0" smtClean="0">
                          <a:solidFill>
                            <a:schemeClr val="tx1">
                              <a:lumMod val="50000"/>
                            </a:schemeClr>
                          </a:solidFill>
                          <a:latin typeface="Wingdings"/>
                        </a:rPr>
                        <a:t>l</a:t>
                      </a:r>
                      <a:r>
                        <a:rPr lang="en-US" sz="500" dirty="0" smtClean="0">
                          <a:solidFill>
                            <a:schemeClr val="tx1">
                              <a:lumMod val="50000"/>
                            </a:schemeClr>
                          </a:solidFill>
                          <a:latin typeface="Wingdings"/>
                        </a:rPr>
                        <a:t> </a:t>
                      </a:r>
                      <a:r>
                        <a:rPr lang="en-US" sz="800" b="0" kern="1200" baseline="0" dirty="0" smtClean="0">
                          <a:solidFill>
                            <a:schemeClr val="tx1">
                              <a:lumMod val="50000"/>
                            </a:schemeClr>
                          </a:solidFill>
                          <a:latin typeface="+mn-lt"/>
                          <a:ea typeface="+mn-ea"/>
                          <a:cs typeface="+mn-cs"/>
                        </a:rPr>
                        <a:t>Offices</a:t>
                      </a:r>
                    </a:p>
                    <a:p>
                      <a:pPr marL="0" marR="0" lvl="0" indent="0" algn="l" defTabSz="457200" rtl="0" eaLnBrk="1" fontAlgn="auto" latinLnBrk="0" hangingPunct="1">
                        <a:lnSpc>
                          <a:spcPct val="100000"/>
                        </a:lnSpc>
                        <a:spcBef>
                          <a:spcPts val="300"/>
                        </a:spcBef>
                        <a:spcAft>
                          <a:spcPts val="0"/>
                        </a:spcAft>
                        <a:buClrTx/>
                        <a:buSzTx/>
                        <a:buFontTx/>
                        <a:buNone/>
                        <a:tabLst>
                          <a:tab pos="57150" algn="ctr"/>
                          <a:tab pos="115888" algn="l"/>
                        </a:tabLst>
                        <a:defRPr/>
                      </a:pPr>
                      <a:r>
                        <a:rPr kumimoji="0" lang="en-US" sz="500" b="1" i="0" u="none" strike="noStrike" kern="1200" cap="none" spc="0" normalizeH="0" baseline="0" noProof="0" dirty="0" smtClean="0">
                          <a:ln>
                            <a:noFill/>
                          </a:ln>
                          <a:solidFill>
                            <a:srgbClr val="565A5C">
                              <a:lumMod val="50000"/>
                            </a:srgbClr>
                          </a:solidFill>
                          <a:effectLst/>
                          <a:uLnTx/>
                          <a:uFillTx/>
                          <a:latin typeface="Wingdings 2"/>
                          <a:ea typeface="+mn-ea"/>
                          <a:cs typeface="+mn-cs"/>
                        </a:rPr>
                        <a:t>Ð</a:t>
                      </a:r>
                      <a:r>
                        <a:rPr kumimoji="0" lang="en-US" sz="800" b="0" i="0" u="none" strike="noStrike" kern="1200" cap="none" spc="0" normalizeH="0" baseline="0" noProof="0" dirty="0" smtClean="0">
                          <a:ln>
                            <a:noFill/>
                          </a:ln>
                          <a:solidFill>
                            <a:srgbClr val="565A5C">
                              <a:lumMod val="50000"/>
                            </a:srgbClr>
                          </a:solidFill>
                          <a:effectLst/>
                          <a:uLnTx/>
                          <a:uFillTx/>
                          <a:latin typeface="Wingdings 2"/>
                          <a:ea typeface="+mn-ea"/>
                          <a:cs typeface="+mn-cs"/>
                        </a:rPr>
                        <a:t>	</a:t>
                      </a:r>
                      <a:r>
                        <a:rPr kumimoji="0" lang="en-US" sz="800" b="0" i="0" u="none" strike="noStrike" kern="1200" cap="none" spc="0" normalizeH="0" baseline="0" noProof="0" dirty="0" smtClean="0">
                          <a:ln>
                            <a:noFill/>
                          </a:ln>
                          <a:solidFill>
                            <a:srgbClr val="565A5C">
                              <a:lumMod val="50000"/>
                            </a:srgbClr>
                          </a:solidFill>
                          <a:effectLst/>
                          <a:uLnTx/>
                          <a:uFillTx/>
                          <a:latin typeface="+mn-lt"/>
                          <a:ea typeface="+mn-ea"/>
                          <a:cs typeface="+mn-cs"/>
                        </a:rPr>
                        <a:t>Associate offices</a:t>
                      </a:r>
                    </a:p>
                    <a:p>
                      <a:pPr marL="0" marR="0" indent="0" algn="l" defTabSz="457200" rtl="0" eaLnBrk="1" fontAlgn="auto" latinLnBrk="0" hangingPunct="1">
                        <a:lnSpc>
                          <a:spcPct val="100000"/>
                        </a:lnSpc>
                        <a:spcBef>
                          <a:spcPts val="300"/>
                        </a:spcBef>
                        <a:spcAft>
                          <a:spcPts val="0"/>
                        </a:spcAft>
                        <a:buClrTx/>
                        <a:buSzPct val="70000"/>
                        <a:buFont typeface="Arial" pitchFamily="34" charset="0"/>
                        <a:buNone/>
                        <a:tabLst>
                          <a:tab pos="57150" algn="ctr"/>
                          <a:tab pos="115888" algn="l"/>
                        </a:tabLst>
                        <a:defRPr/>
                      </a:pPr>
                      <a:r>
                        <a:rPr lang="en-US" sz="500" dirty="0" smtClean="0">
                          <a:solidFill>
                            <a:schemeClr val="tx1">
                              <a:lumMod val="50000"/>
                            </a:schemeClr>
                          </a:solidFill>
                          <a:latin typeface="Wingdings"/>
                        </a:rPr>
                        <a:t>¡</a:t>
                      </a:r>
                      <a:r>
                        <a:rPr lang="en-US" sz="700" dirty="0" smtClean="0">
                          <a:solidFill>
                            <a:schemeClr val="tx1">
                              <a:lumMod val="50000"/>
                            </a:schemeClr>
                          </a:solidFill>
                          <a:latin typeface="Wingdings"/>
                        </a:rPr>
                        <a:t>	</a:t>
                      </a:r>
                      <a:r>
                        <a:rPr lang="en-US" sz="800" b="0" kern="1200" baseline="0" dirty="0" smtClean="0">
                          <a:solidFill>
                            <a:schemeClr val="tx1">
                              <a:lumMod val="50000"/>
                            </a:schemeClr>
                          </a:solidFill>
                          <a:latin typeface="+mn-lt"/>
                          <a:ea typeface="+mn-ea"/>
                          <a:cs typeface="+mn-cs"/>
                        </a:rPr>
                        <a:t>Facilities</a:t>
                      </a:r>
                    </a:p>
                    <a:p>
                      <a:pPr marL="0" marR="0" indent="0" algn="l" defTabSz="457200" rtl="0" eaLnBrk="1" fontAlgn="auto" latinLnBrk="0" hangingPunct="1">
                        <a:lnSpc>
                          <a:spcPct val="100000"/>
                        </a:lnSpc>
                        <a:spcBef>
                          <a:spcPts val="300"/>
                        </a:spcBef>
                        <a:spcAft>
                          <a:spcPts val="0"/>
                        </a:spcAft>
                        <a:buClrTx/>
                        <a:buSzPct val="70000"/>
                        <a:buFont typeface="Arial" pitchFamily="34" charset="0"/>
                        <a:buNone/>
                        <a:tabLst>
                          <a:tab pos="57150" algn="ctr"/>
                          <a:tab pos="115888" algn="l"/>
                        </a:tabLst>
                        <a:defRPr/>
                      </a:pPr>
                      <a:r>
                        <a:rPr lang="en-US" sz="500" dirty="0" smtClean="0">
                          <a:solidFill>
                            <a:schemeClr val="tx1">
                              <a:lumMod val="50000"/>
                            </a:schemeClr>
                          </a:solidFill>
                          <a:latin typeface="Wingdings"/>
                        </a:rPr>
                        <a:t>u</a:t>
                      </a:r>
                      <a:r>
                        <a:rPr lang="en-US" sz="700" baseline="0" dirty="0" smtClean="0">
                          <a:solidFill>
                            <a:schemeClr val="tx1">
                              <a:lumMod val="50000"/>
                            </a:schemeClr>
                          </a:solidFill>
                          <a:latin typeface="Wingdings"/>
                        </a:rPr>
                        <a:t>	</a:t>
                      </a:r>
                      <a:r>
                        <a:rPr lang="en-US" sz="800" b="0" kern="1200" baseline="0" dirty="0" smtClean="0">
                          <a:solidFill>
                            <a:schemeClr val="tx1">
                              <a:lumMod val="50000"/>
                            </a:schemeClr>
                          </a:solidFill>
                          <a:latin typeface="+mn-lt"/>
                          <a:ea typeface="+mn-ea"/>
                          <a:cs typeface="+mn-cs"/>
                        </a:rPr>
                        <a:t>Associate firms</a:t>
                      </a:r>
                    </a:p>
                    <a:p>
                      <a:pPr marL="0" marR="0" indent="0" algn="l" defTabSz="457200" rtl="0" eaLnBrk="1" fontAlgn="auto" latinLnBrk="0" hangingPunct="1">
                        <a:lnSpc>
                          <a:spcPct val="100000"/>
                        </a:lnSpc>
                        <a:spcBef>
                          <a:spcPts val="300"/>
                        </a:spcBef>
                        <a:spcAft>
                          <a:spcPts val="0"/>
                        </a:spcAft>
                        <a:buClrTx/>
                        <a:buSzPct val="70000"/>
                        <a:buFont typeface="Arial" pitchFamily="34" charset="0"/>
                        <a:buNone/>
                        <a:tabLst>
                          <a:tab pos="57150" algn="ctr"/>
                          <a:tab pos="115888" algn="l"/>
                        </a:tabLst>
                        <a:defRPr/>
                      </a:pPr>
                      <a:r>
                        <a:rPr lang="en-US" sz="700" b="1" kern="1200" baseline="0" noProof="0" dirty="0" smtClean="0">
                          <a:solidFill>
                            <a:schemeClr val="tx1">
                              <a:lumMod val="50000"/>
                            </a:schemeClr>
                          </a:solidFill>
                          <a:latin typeface="+mn-lt"/>
                          <a:ea typeface="+mn-ea"/>
                          <a:cs typeface="+mn-cs"/>
                        </a:rPr>
                        <a:t>+</a:t>
                      </a:r>
                      <a:r>
                        <a:rPr lang="en-US" sz="800" b="0" kern="1200" baseline="0" noProof="0" dirty="0" smtClean="0">
                          <a:solidFill>
                            <a:schemeClr val="tx1">
                              <a:lumMod val="50000"/>
                            </a:schemeClr>
                          </a:solidFill>
                          <a:latin typeface="+mn-lt"/>
                          <a:ea typeface="+mn-ea"/>
                          <a:cs typeface="+mn-cs"/>
                        </a:rPr>
                        <a:t>  </a:t>
                      </a:r>
                      <a:r>
                        <a:rPr lang="en-US" sz="800" b="0" kern="1200" baseline="0" dirty="0" smtClean="0">
                          <a:solidFill>
                            <a:schemeClr val="tx1">
                              <a:lumMod val="50000"/>
                            </a:schemeClr>
                          </a:solidFill>
                          <a:latin typeface="+mn-lt"/>
                          <a:ea typeface="+mn-ea"/>
                          <a:cs typeface="+mn-cs"/>
                        </a:rPr>
                        <a:t>Special alliance firms</a:t>
                      </a:r>
                    </a:p>
                  </a:txBody>
                  <a:tcPr marL="0" marR="0">
                    <a:lnL w="12700" cmpd="sng">
                      <a:noFill/>
                    </a:lnL>
                    <a:lnR w="12700" cmpd="sng">
                      <a:noFill/>
                    </a:lnR>
                    <a:lnT w="12700" cap="flat" cmpd="sng" algn="ctr">
                      <a:solidFill>
                        <a:schemeClr val="tx1">
                          <a:lumMod val="5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a:spcBef>
                          <a:spcPts val="300"/>
                        </a:spcBef>
                      </a:pPr>
                      <a:endParaRPr lang="en-US" sz="800" dirty="0">
                        <a:solidFill>
                          <a:schemeClr val="tx1"/>
                        </a:solidFill>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Calgary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Edmonton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Montréal </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Ottawa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Toronto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Vancouver</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4"/>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a:spcBef>
                          <a:spcPts val="300"/>
                        </a:spcBef>
                      </a:pPr>
                      <a:endParaRPr lang="en-US" sz="800" dirty="0">
                        <a:solidFill>
                          <a:schemeClr val="tx1"/>
                        </a:solidFill>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Atlanta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Boston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Chicago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Dallas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Kansas City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Los Angeles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Miami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New Orleans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New York</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Phoenix</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San Francisco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Short Hills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7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Silicon Valley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St. Louis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Washington, DC</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5"/>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a:spcBef>
                          <a:spcPts val="300"/>
                        </a:spcBef>
                      </a:pPr>
                      <a:endParaRPr lang="en-US" sz="800" dirty="0">
                        <a:solidFill>
                          <a:schemeClr val="tx1"/>
                        </a:solidFill>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Barcelona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Berlin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Brussels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Frankfurt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Madrid</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Paris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800" baseline="0" dirty="0" smtClean="0">
                          <a:latin typeface="Wingdings"/>
                        </a:rPr>
                        <a:t>	</a:t>
                      </a:r>
                      <a:r>
                        <a:rPr lang="en-US" sz="800" b="0" kern="1200" baseline="0" dirty="0" smtClean="0">
                          <a:solidFill>
                            <a:schemeClr val="tx1"/>
                          </a:solidFill>
                          <a:latin typeface="+mn-lt"/>
                          <a:ea typeface="+mn-ea"/>
                          <a:cs typeface="+mn-cs"/>
                        </a:rPr>
                        <a:t>Zurich</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6"/>
                      </a:solidFill>
                      <a:prstDash val="solid"/>
                      <a:round/>
                      <a:headEnd type="none" w="med" len="med"/>
                      <a:tailEnd type="none" w="med" len="med"/>
                    </a:lnT>
                    <a:lnB w="57150" cap="flat" cmpd="sng" algn="ctr">
                      <a:solidFill>
                        <a:srgbClr val="E00371"/>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spcBef>
                          <a:spcPts val="300"/>
                        </a:spcBef>
                        <a:buFont typeface="Arial" pitchFamily="34" charset="0"/>
                        <a:buChar char="•"/>
                      </a:pP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Bratislava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Bucharest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Budapest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Istanbul</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Prague</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Warsaw</a:t>
                      </a:r>
                    </a:p>
                  </a:txBody>
                  <a:tcPr marL="0" marR="0">
                    <a:lnL w="12700" cmpd="sng">
                      <a:noFill/>
                    </a:lnL>
                    <a:lnR w="12700" cmpd="sng">
                      <a:noFill/>
                    </a:lnR>
                    <a:lnT w="12700" cap="flat" cmpd="sng" algn="ctr">
                      <a:solidFill>
                        <a:schemeClr val="accent3"/>
                      </a:solidFill>
                      <a:prstDash val="solid"/>
                      <a:round/>
                      <a:headEnd type="none" w="med" len="med"/>
                      <a:tailEnd type="none" w="med" len="med"/>
                    </a:lnT>
                    <a:lnB w="57150" cap="flat" cmpd="sng" algn="ctr">
                      <a:solidFill>
                        <a:srgbClr val="005E82"/>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buFont typeface="Arial" pitchFamily="34" charset="0"/>
                        <a:buChar char="•"/>
                      </a:pP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u</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Accra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900" baseline="0" dirty="0" smtClean="0">
                          <a:latin typeface="Wingdings"/>
                        </a:rPr>
                        <a:t>	</a:t>
                      </a:r>
                      <a:r>
                        <a:rPr lang="en-US" sz="800" b="0" kern="1200" baseline="0" dirty="0" smtClean="0">
                          <a:solidFill>
                            <a:schemeClr val="tx1"/>
                          </a:solidFill>
                          <a:latin typeface="+mn-lt"/>
                          <a:ea typeface="+mn-ea"/>
                          <a:cs typeface="+mn-cs"/>
                        </a:rPr>
                        <a:t>Algiers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Bissau</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Bujumbura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Cairo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Cape Town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Casablanca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Dar Es Salaam</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Johannesburg</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Kampala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Kigali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700" b="1" kern="1200" baseline="0" noProof="0" dirty="0" smtClean="0">
                          <a:solidFill>
                            <a:schemeClr val="tx1"/>
                          </a:solidFill>
                          <a:latin typeface="+mn-lt"/>
                          <a:ea typeface="+mn-ea"/>
                          <a:cs typeface="+mn-cs"/>
                        </a:rPr>
                        <a:t>+</a:t>
                      </a:r>
                      <a:r>
                        <a:rPr lang="en-US" sz="800" b="0" kern="1200" baseline="0" noProof="0" dirty="0" smtClean="0">
                          <a:solidFill>
                            <a:schemeClr val="tx1"/>
                          </a:solidFill>
                          <a:latin typeface="+mn-lt"/>
                          <a:ea typeface="+mn-ea"/>
                          <a:cs typeface="+mn-cs"/>
                        </a:rPr>
                        <a:t>	</a:t>
                      </a:r>
                      <a:r>
                        <a:rPr lang="en-US" sz="800" baseline="0" dirty="0" smtClean="0">
                          <a:latin typeface="Wingdings"/>
                        </a:rPr>
                        <a:t>	</a:t>
                      </a:r>
                      <a:r>
                        <a:rPr lang="en-US" sz="800" b="0" kern="1200" baseline="0" dirty="0" smtClean="0">
                          <a:solidFill>
                            <a:schemeClr val="tx1"/>
                          </a:solidFill>
                          <a:latin typeface="+mn-lt"/>
                          <a:ea typeface="+mn-ea"/>
                          <a:cs typeface="+mn-cs"/>
                        </a:rPr>
                        <a:t>Lagos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Luanda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Lusaka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Maputo</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Nairobi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Nouakchott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Port Louis</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Praia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1000" baseline="0" dirty="0" smtClean="0">
                          <a:latin typeface="Wingdings"/>
                        </a:rPr>
                        <a:t>	</a:t>
                      </a:r>
                      <a:r>
                        <a:rPr lang="en-US" sz="800" b="0" kern="1200" baseline="0" dirty="0" smtClean="0">
                          <a:solidFill>
                            <a:schemeClr val="tx1"/>
                          </a:solidFill>
                          <a:latin typeface="+mn-lt"/>
                          <a:ea typeface="+mn-ea"/>
                          <a:cs typeface="+mn-cs"/>
                        </a:rPr>
                        <a:t>São Tomé</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lang="en-US" sz="700" baseline="0" dirty="0" smtClean="0">
                          <a:latin typeface="Wingdings"/>
                        </a:rPr>
                        <a:t>	</a:t>
                      </a:r>
                      <a:r>
                        <a:rPr lang="en-US" sz="800" b="0" kern="1200" baseline="0" dirty="0" smtClean="0">
                          <a:solidFill>
                            <a:schemeClr val="tx1"/>
                          </a:solidFill>
                          <a:latin typeface="+mn-lt"/>
                          <a:ea typeface="+mn-ea"/>
                          <a:cs typeface="+mn-cs"/>
                        </a:rPr>
                        <a:t>Tripoli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endParaRPr lang="en-US" sz="800" b="0" kern="1200" baseline="0" dirty="0" smtClean="0">
                        <a:solidFill>
                          <a:schemeClr val="tx1"/>
                        </a:solidFill>
                        <a:latin typeface="+mn-lt"/>
                        <a:ea typeface="+mn-ea"/>
                        <a:cs typeface="+mn-cs"/>
                      </a:endParaRPr>
                    </a:p>
                  </a:txBody>
                  <a:tcPr marL="0" marR="0">
                    <a:lnL w="12700" cmpd="sng">
                      <a:noFill/>
                    </a:lnL>
                    <a:lnR w="12700" cmpd="sng">
                      <a:noFill/>
                    </a:lnR>
                    <a:lnT w="12700" cap="flat" cmpd="sng" algn="ctr">
                      <a:solidFill>
                        <a:srgbClr val="7C330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buFont typeface="Arial" pitchFamily="34" charset="0"/>
                        <a:buNone/>
                      </a:pPr>
                      <a:r>
                        <a:rPr lang="en-US" sz="800" kern="1200" dirty="0" smtClean="0">
                          <a:solidFill>
                            <a:schemeClr val="tx1"/>
                          </a:solidFill>
                          <a:latin typeface="+mn-lt"/>
                          <a:ea typeface="+mn-ea"/>
                          <a:cs typeface="+mn-cs"/>
                        </a:rPr>
                        <a:t>	</a:t>
                      </a: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Abu Dhabi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 pos="285750" algn="l"/>
                        </a:tabLst>
                        <a:defRPr/>
                      </a:pPr>
                      <a:r>
                        <a:rPr lang="en-US" sz="500" b="1" dirty="0" smtClean="0">
                          <a:latin typeface="Wingdings 2"/>
                        </a:rPr>
                        <a:t>Ð </a:t>
                      </a:r>
                      <a:r>
                        <a:rPr lang="en-US" sz="500" dirty="0" smtClean="0">
                          <a:latin typeface="Wingdings 2"/>
                        </a:rPr>
                        <a:t>	</a:t>
                      </a:r>
                      <a:r>
                        <a:rPr lang="en-US" sz="800" b="0" kern="1200" baseline="0" dirty="0" smtClean="0">
                          <a:solidFill>
                            <a:schemeClr val="tx1"/>
                          </a:solidFill>
                          <a:latin typeface="+mn-lt"/>
                          <a:ea typeface="+mn-ea"/>
                          <a:cs typeface="+mn-cs"/>
                        </a:rPr>
                        <a:t>Amman</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lang="en-US" sz="500" dirty="0" smtClean="0">
                          <a:latin typeface="Wingdings"/>
                        </a:rPr>
                        <a:t>u</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Beirut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Doha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9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Dubai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lang="en-US" sz="500" b="1" dirty="0" smtClean="0">
                          <a:latin typeface="Wingdings 2"/>
                        </a:rPr>
                        <a:t>Ð</a:t>
                      </a:r>
                      <a:r>
                        <a:rPr lang="en-US" sz="800" dirty="0" smtClean="0">
                          <a:latin typeface="Wingdings 2"/>
                        </a:rPr>
                        <a:t>	</a:t>
                      </a:r>
                      <a:r>
                        <a:rPr lang="en-US" sz="500" dirty="0" smtClean="0">
                          <a:latin typeface="Wingdings 2"/>
                        </a:rPr>
                        <a:t> </a:t>
                      </a:r>
                      <a:r>
                        <a:rPr lang="en-US" sz="800" b="0" kern="1200" baseline="0" dirty="0" smtClean="0">
                          <a:solidFill>
                            <a:schemeClr val="tx1"/>
                          </a:solidFill>
                          <a:latin typeface="+mn-lt"/>
                          <a:ea typeface="+mn-ea"/>
                          <a:cs typeface="+mn-cs"/>
                        </a:rPr>
                        <a:t>Kuwait City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112713" algn="ctr"/>
                          <a:tab pos="171450" algn="ctr"/>
                          <a:tab pos="231775"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Manama</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lang="en-US" sz="500" dirty="0" smtClean="0">
                          <a:solidFill>
                            <a:schemeClr val="tx1">
                              <a:lumMod val="50000"/>
                            </a:schemeClr>
                          </a:solidFill>
                          <a:latin typeface="Wingdings"/>
                        </a:rPr>
                        <a:t>l </a:t>
                      </a:r>
                      <a:r>
                        <a:rPr lang="en-US" sz="800" b="0" kern="1200" baseline="0" dirty="0" smtClean="0">
                          <a:solidFill>
                            <a:schemeClr val="tx1"/>
                          </a:solidFill>
                          <a:latin typeface="+mn-lt"/>
                          <a:ea typeface="+mn-ea"/>
                          <a:cs typeface="+mn-cs"/>
                        </a:rPr>
                        <a:t>Muscat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r>
                        <a:rPr kumimoji="0" lang="en-US" sz="500" b="1" i="0" u="none" strike="noStrike" kern="1200" cap="none" spc="0" normalizeH="0" baseline="0" noProof="0" dirty="0" smtClean="0">
                          <a:ln>
                            <a:noFill/>
                          </a:ln>
                          <a:solidFill>
                            <a:srgbClr val="565A5C"/>
                          </a:solidFill>
                          <a:effectLst/>
                          <a:uLnTx/>
                          <a:uFillTx/>
                          <a:latin typeface="Wingdings 2"/>
                          <a:ea typeface="+mn-ea"/>
                          <a:cs typeface="+mn-cs"/>
                        </a:rPr>
                        <a:t>Ð </a:t>
                      </a:r>
                      <a:r>
                        <a:rPr kumimoji="0" lang="en-US" sz="700" b="0" i="0" u="none" strike="noStrike" kern="1200" cap="none" spc="0" normalizeH="0" baseline="0" noProof="0" dirty="0" smtClean="0">
                          <a:ln>
                            <a:noFill/>
                          </a:ln>
                          <a:solidFill>
                            <a:srgbClr val="565A5C"/>
                          </a:solidFill>
                          <a:effectLst/>
                          <a:uLnTx/>
                          <a:uFillTx/>
                          <a:latin typeface="Wingdings 2"/>
                          <a:ea typeface="+mn-ea"/>
                          <a:cs typeface="+mn-cs"/>
                        </a:rPr>
                        <a:t>	</a:t>
                      </a:r>
                      <a:r>
                        <a:rPr lang="en-US" sz="800" b="0" kern="1200" baseline="0" dirty="0" smtClean="0">
                          <a:solidFill>
                            <a:schemeClr val="tx1"/>
                          </a:solidFill>
                          <a:latin typeface="+mn-lt"/>
                          <a:ea typeface="+mn-ea"/>
                          <a:cs typeface="+mn-cs"/>
                        </a:rPr>
                        <a:t>Riyadh</a:t>
                      </a:r>
                    </a:p>
                  </a:txBody>
                  <a:tcPr marL="0" marR="0">
                    <a:lnL w="12700" cmpd="sng">
                      <a:noFill/>
                    </a:lnL>
                    <a:lnR w="12700" cmpd="sng">
                      <a:noFill/>
                    </a:lnR>
                    <a:lnT w="12700" cap="flat" cmpd="sng" algn="ctr">
                      <a:solidFill>
                        <a:srgbClr val="A30B35"/>
                      </a:solidFill>
                      <a:prstDash val="solid"/>
                      <a:round/>
                      <a:headEnd type="none" w="med" len="med"/>
                      <a:tailEnd type="none" w="med" len="med"/>
                    </a:lnT>
                    <a:lnB w="57150" cap="flat" cmpd="sng" algn="ctr">
                      <a:solidFill>
                        <a:srgbClr val="427730"/>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119063" indent="-119063" algn="l" defTabSz="457200" rtl="0" eaLnBrk="1" latinLnBrk="0" hangingPunct="1">
                        <a:spcBef>
                          <a:spcPts val="300"/>
                        </a:spcBef>
                        <a:buFont typeface="Arial" pitchFamily="34" charset="0"/>
                        <a:buChar char="•"/>
                      </a:pPr>
                      <a:endParaRPr lang="en-US" sz="800" kern="1200" dirty="0">
                        <a:solidFill>
                          <a:schemeClr val="tx1"/>
                        </a:solidFill>
                        <a:latin typeface="+mn-lt"/>
                        <a:ea typeface="+mn-ea"/>
                        <a:cs typeface="+mn-cs"/>
                      </a:endParaRPr>
                    </a:p>
                  </a:txBody>
                  <a:tcPr marL="0" marR="0">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rowSpan="3">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Beijing</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Hong Kong</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Shanghai</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Singapore</a:t>
                      </a:r>
                      <a:endParaRPr lang="en-US" sz="800" b="0" kern="1200" baseline="0" dirty="0">
                        <a:solidFill>
                          <a:schemeClr val="tx1"/>
                        </a:solidFill>
                        <a:latin typeface="+mn-lt"/>
                        <a:ea typeface="+mn-ea"/>
                        <a:cs typeface="+mn-cs"/>
                      </a:endParaRPr>
                    </a:p>
                  </a:txBody>
                  <a:tcPr marL="0" marR="0">
                    <a:lnL w="12700" cmpd="sng">
                      <a:noFill/>
                    </a:lnL>
                    <a:lnR w="12700" cmpd="sng">
                      <a:noFill/>
                    </a:lnR>
                    <a:lnT w="12700" cap="flat" cmpd="sng" algn="ctr">
                      <a:solidFill>
                        <a:schemeClr val="accent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r>
              <a:tr h="33832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indent="0" algn="l" defTabSz="457200" rtl="0" eaLnBrk="1" fontAlgn="auto" latinLnBrk="0" hangingPunct="1">
                        <a:lnSpc>
                          <a:spcPct val="100000"/>
                        </a:lnSpc>
                        <a:spcBef>
                          <a:spcPts val="0"/>
                        </a:spcBef>
                        <a:spcAft>
                          <a:spcPts val="0"/>
                        </a:spcAft>
                        <a:buClrTx/>
                        <a:buSzTx/>
                        <a:buFont typeface="Arial" pitchFamily="34" charset="0"/>
                        <a:buNone/>
                        <a:tabLst>
                          <a:tab pos="58738" algn="ctr"/>
                          <a:tab pos="112713" algn="l"/>
                        </a:tabLst>
                        <a:defRPr/>
                      </a:pPr>
                      <a:r>
                        <a:rPr lang="en-US" sz="800" b="1" kern="1200" dirty="0" smtClean="0">
                          <a:solidFill>
                            <a:srgbClr val="E00371"/>
                          </a:solidFill>
                          <a:latin typeface="+mn-lt"/>
                          <a:ea typeface="+mn-ea"/>
                          <a:cs typeface="+mn-cs"/>
                        </a:rPr>
                        <a:t>United Kingdom</a:t>
                      </a:r>
                    </a:p>
                  </a:txBody>
                  <a:tcPr marL="0" marR="0" anchor="ctr">
                    <a:lnL w="12700" cmpd="sng">
                      <a:noFill/>
                    </a:lnL>
                    <a:lnR w="12700" cmpd="sng">
                      <a:noFill/>
                    </a:lnR>
                    <a:lnT w="57150" cap="flat" cmpd="sng" algn="ctr">
                      <a:solidFill>
                        <a:srgbClr val="E00371"/>
                      </a:solidFill>
                      <a:prstDash val="solid"/>
                      <a:round/>
                      <a:headEnd type="none" w="med" len="med"/>
                      <a:tailEnd type="none" w="med" len="med"/>
                    </a:lnT>
                    <a:lnB w="12700" cap="flat" cmpd="sng" algn="ctr">
                      <a:solidFill>
                        <a:srgbClr val="E0037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marL="0" marR="0" indent="0" algn="l" defTabSz="457200" rtl="0" eaLnBrk="1" fontAlgn="auto" latinLnBrk="0" hangingPunct="1">
                        <a:lnSpc>
                          <a:spcPct val="100000"/>
                        </a:lnSpc>
                        <a:spcBef>
                          <a:spcPts val="0"/>
                        </a:spcBef>
                        <a:spcAft>
                          <a:spcPts val="0"/>
                        </a:spcAft>
                        <a:buClrTx/>
                        <a:buSzTx/>
                        <a:buFont typeface="Arial" pitchFamily="34" charset="0"/>
                        <a:buNone/>
                        <a:tabLst>
                          <a:tab pos="58738" algn="ctr"/>
                          <a:tab pos="112713" algn="l"/>
                        </a:tabLst>
                        <a:defRPr/>
                      </a:pPr>
                      <a:r>
                        <a:rPr lang="en-US" sz="800" b="1" kern="1200" dirty="0" smtClean="0">
                          <a:solidFill>
                            <a:srgbClr val="005E82"/>
                          </a:solidFill>
                          <a:latin typeface="+mn-lt"/>
                          <a:ea typeface="+mn-ea"/>
                          <a:cs typeface="+mn-cs"/>
                        </a:rPr>
                        <a:t>Russia and CIS</a:t>
                      </a:r>
                    </a:p>
                  </a:txBody>
                  <a:tcPr marL="0" marR="0" anchor="ctr">
                    <a:lnL w="12700" cmpd="sng">
                      <a:noFill/>
                    </a:lnL>
                    <a:lnR w="12700" cmpd="sng">
                      <a:noFill/>
                    </a:lnR>
                    <a:lnT w="57150" cap="flat" cmpd="sng" algn="ctr">
                      <a:solidFill>
                        <a:srgbClr val="005E82"/>
                      </a:solidFill>
                      <a:prstDash val="solid"/>
                      <a:round/>
                      <a:headEnd type="none" w="med" len="med"/>
                      <a:tailEnd type="none" w="med" len="med"/>
                    </a:lnT>
                    <a:lnB w="12700" cap="flat" cmpd="sng" algn="ctr">
                      <a:solidFill>
                        <a:srgbClr val="005E82"/>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indent="0" algn="l" defTabSz="457200" rtl="0" eaLnBrk="1" fontAlgn="auto" latinLnBrk="0" hangingPunct="1">
                        <a:lnSpc>
                          <a:spcPct val="100000"/>
                        </a:lnSpc>
                        <a:spcBef>
                          <a:spcPts val="0"/>
                        </a:spcBef>
                        <a:spcAft>
                          <a:spcPts val="0"/>
                        </a:spcAft>
                        <a:buClrTx/>
                        <a:buSzTx/>
                        <a:buFont typeface="Arial" pitchFamily="34" charset="0"/>
                        <a:buNone/>
                        <a:tabLst>
                          <a:tab pos="58738" algn="ctr"/>
                          <a:tab pos="171450" algn="ctr"/>
                          <a:tab pos="231775" algn="l"/>
                        </a:tabLst>
                        <a:defRPr/>
                      </a:pPr>
                      <a:r>
                        <a:rPr lang="en-US" sz="800" b="1" kern="1200" dirty="0" smtClean="0">
                          <a:solidFill>
                            <a:srgbClr val="427730"/>
                          </a:solidFill>
                          <a:latin typeface="+mn-lt"/>
                          <a:ea typeface="+mn-ea"/>
                          <a:cs typeface="+mn-cs"/>
                        </a:rPr>
                        <a:t>Central Asia</a:t>
                      </a:r>
                    </a:p>
                  </a:txBody>
                  <a:tcPr marL="0" marR="0" anchor="ctr">
                    <a:lnL w="12700" cmpd="sng">
                      <a:noFill/>
                    </a:lnL>
                    <a:lnR w="12700" cmpd="sng">
                      <a:noFill/>
                    </a:lnR>
                    <a:lnT w="57150" cap="flat" cmpd="sng" algn="ctr">
                      <a:solidFill>
                        <a:srgbClr val="427730"/>
                      </a:solidFill>
                      <a:prstDash val="solid"/>
                      <a:round/>
                      <a:headEnd type="none" w="med" len="med"/>
                      <a:tailEnd type="none" w="med" len="med"/>
                    </a:lnT>
                    <a:lnB w="12700" cap="flat" cmpd="sng" algn="ctr">
                      <a:solidFill>
                        <a:srgbClr val="42773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r>
              <a:tr h="76581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London</a:t>
                      </a:r>
                    </a:p>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5888"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Milton Keynes</a:t>
                      </a:r>
                    </a:p>
                    <a:p>
                      <a:pPr>
                        <a:spcBef>
                          <a:spcPts val="300"/>
                        </a:spcBef>
                      </a:pPr>
                      <a:endParaRPr lang="en-US" dirty="0"/>
                    </a:p>
                  </a:txBody>
                  <a:tcPr marL="0" marR="0">
                    <a:lnL w="12700" cmpd="sng">
                      <a:noFill/>
                    </a:lnL>
                    <a:lnR w="12700" cmpd="sng">
                      <a:noFill/>
                    </a:lnR>
                    <a:lnT w="12700" cap="flat" cmpd="sng" algn="ctr">
                      <a:solidFill>
                        <a:srgbClr val="E0037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a:txBody>
                    <a:bodyPr/>
                    <a:lstStyle/>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Kyiv</a:t>
                      </a:r>
                    </a:p>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Moscow</a:t>
                      </a:r>
                    </a:p>
                    <a:p>
                      <a:pPr marL="0" marR="0" lvl="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8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800" b="0" i="0" u="none" strike="noStrike" kern="1200" cap="none" spc="0" normalizeH="0" baseline="0" noProof="0" dirty="0" smtClean="0">
                          <a:ln>
                            <a:noFill/>
                          </a:ln>
                          <a:solidFill>
                            <a:srgbClr val="565A5C"/>
                          </a:solidFill>
                          <a:effectLst/>
                          <a:uLnTx/>
                          <a:uFillTx/>
                          <a:latin typeface="+mn-lt"/>
                          <a:ea typeface="+mn-ea"/>
                          <a:cs typeface="+mn-cs"/>
                        </a:rPr>
                        <a:t>St. Petersburg</a:t>
                      </a:r>
                    </a:p>
                    <a:p>
                      <a:pPr>
                        <a:spcBef>
                          <a:spcPts val="300"/>
                        </a:spcBef>
                      </a:pPr>
                      <a:endParaRPr lang="en-US" dirty="0"/>
                    </a:p>
                  </a:txBody>
                  <a:tcPr marL="0" marR="0">
                    <a:lnL w="12700" cmpd="sng">
                      <a:noFill/>
                    </a:lnL>
                    <a:lnR w="12700" cmpd="sng">
                      <a:noFill/>
                    </a:lnR>
                    <a:lnT w="12700" cap="flat" cmpd="sng" algn="ctr">
                      <a:solidFill>
                        <a:srgbClr val="005E8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	 </a:t>
                      </a:r>
                      <a:r>
                        <a:rPr lang="en-US" sz="800" b="0" kern="1200" baseline="0" dirty="0" smtClean="0">
                          <a:solidFill>
                            <a:schemeClr val="tx1"/>
                          </a:solidFill>
                          <a:latin typeface="+mn-lt"/>
                          <a:ea typeface="+mn-ea"/>
                          <a:cs typeface="+mn-cs"/>
                        </a:rPr>
                        <a:t>Almaty</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lang="en-US" sz="500" dirty="0" smtClean="0">
                          <a:latin typeface="Wingdings"/>
                        </a:rPr>
                        <a:t>u</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Ashgabat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9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Baku</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12713" algn="l"/>
                        </a:tabLst>
                        <a:defRPr/>
                      </a:pP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l</a:t>
                      </a:r>
                      <a:r>
                        <a:rPr kumimoji="0" lang="en-US" sz="900" b="0" i="0" u="none" strike="noStrike" kern="1200" cap="none" spc="0" normalizeH="0" baseline="0" noProof="0" dirty="0" smtClean="0">
                          <a:ln>
                            <a:noFill/>
                          </a:ln>
                          <a:solidFill>
                            <a:srgbClr val="565A5C"/>
                          </a:solidFill>
                          <a:effectLst/>
                          <a:uLnTx/>
                          <a:uFillTx/>
                          <a:latin typeface="Wingdings"/>
                          <a:ea typeface="+mn-ea"/>
                          <a:cs typeface="+mn-cs"/>
                        </a:rPr>
                        <a:t>	</a:t>
                      </a:r>
                      <a:r>
                        <a:rPr kumimoji="0" lang="en-US" sz="500" b="0" i="0" u="none" strike="noStrike" kern="1200" cap="none" spc="0" normalizeH="0" baseline="0" noProof="0" dirty="0" smtClean="0">
                          <a:ln>
                            <a:noFill/>
                          </a:ln>
                          <a:solidFill>
                            <a:srgbClr val="565A5C"/>
                          </a:solidFill>
                          <a:effectLst/>
                          <a:uLnTx/>
                          <a:uFillTx/>
                          <a:latin typeface="Wingdings"/>
                          <a:ea typeface="+mn-ea"/>
                          <a:cs typeface="+mn-cs"/>
                        </a:rPr>
                        <a:t> </a:t>
                      </a:r>
                      <a:r>
                        <a:rPr lang="en-US" sz="800" b="0" kern="1200" baseline="0" dirty="0" smtClean="0">
                          <a:solidFill>
                            <a:schemeClr val="tx1"/>
                          </a:solidFill>
                          <a:latin typeface="+mn-lt"/>
                          <a:ea typeface="+mn-ea"/>
                          <a:cs typeface="+mn-cs"/>
                        </a:rPr>
                        <a:t>Tashkent</a:t>
                      </a:r>
                    </a:p>
                    <a:p>
                      <a:pPr marL="0" marR="0" indent="0" algn="l" defTabSz="457200" rtl="0" eaLnBrk="1" fontAlgn="auto" latinLnBrk="0" hangingPunct="1">
                        <a:lnSpc>
                          <a:spcPct val="100000"/>
                        </a:lnSpc>
                        <a:spcBef>
                          <a:spcPts val="300"/>
                        </a:spcBef>
                        <a:spcAft>
                          <a:spcPts val="0"/>
                        </a:spcAft>
                        <a:buClrTx/>
                        <a:buSzTx/>
                        <a:buFont typeface="Arial" pitchFamily="34" charset="0"/>
                        <a:buNone/>
                        <a:tabLst>
                          <a:tab pos="58738" algn="ctr"/>
                          <a:tab pos="171450" algn="ctr"/>
                          <a:tab pos="231775" algn="l"/>
                        </a:tabLst>
                        <a:defRPr/>
                      </a:pPr>
                      <a:endParaRPr lang="en-US" sz="800" b="1" kern="1200" dirty="0" smtClean="0">
                        <a:solidFill>
                          <a:schemeClr val="accent2">
                            <a:lumMod val="50000"/>
                          </a:schemeClr>
                        </a:solidFill>
                        <a:latin typeface="+mn-lt"/>
                        <a:ea typeface="+mn-ea"/>
                        <a:cs typeface="+mn-cs"/>
                      </a:endParaRPr>
                    </a:p>
                  </a:txBody>
                  <a:tcPr marL="0" marR="0">
                    <a:lnL w="12700" cmpd="sng">
                      <a:noFill/>
                    </a:lnL>
                    <a:lnR w="12700" cmpd="sng">
                      <a:noFill/>
                    </a:lnR>
                    <a:lnT w="12700" cap="flat" cmpd="sng" algn="ctr">
                      <a:solidFill>
                        <a:srgbClr val="42773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a:p>
                  </a:txBody>
                  <a:tcPr/>
                </a:tc>
                <a:tc vMerge="1">
                  <a:txBody>
                    <a:bodyPr/>
                    <a:lstStyle/>
                    <a:p>
                      <a:endParaRPr lang="en-US"/>
                    </a:p>
                  </a:txBody>
                  <a:tcPr/>
                </a:tc>
              </a:tr>
            </a:tbl>
          </a:graphicData>
        </a:graphic>
      </p:graphicFrame>
      <p:sp>
        <p:nvSpPr>
          <p:cNvPr id="2" name="Footer Placeholder 1"/>
          <p:cNvSpPr>
            <a:spLocks noGrp="1"/>
          </p:cNvSpPr>
          <p:nvPr>
            <p:ph type="ftr" sz="quarter" idx="11"/>
          </p:nvPr>
        </p:nvSpPr>
        <p:spPr/>
        <p:txBody>
          <a:bodyPr/>
          <a:lstStyle/>
          <a:p>
            <a:r>
              <a:rPr lang="en-US" dirty="0" smtClean="0"/>
              <a:t>Dentons US LLP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 Court Procedures:  Trial</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6" name="Content Placeholder 5"/>
          <p:cNvSpPr>
            <a:spLocks noGrp="1"/>
          </p:cNvSpPr>
          <p:nvPr>
            <p:ph sz="quarter" idx="13"/>
          </p:nvPr>
        </p:nvSpPr>
        <p:spPr/>
        <p:txBody>
          <a:bodyPr/>
          <a:lstStyle/>
          <a:p>
            <a:pPr marL="0" indent="0">
              <a:buNone/>
            </a:pPr>
            <a:r>
              <a:rPr lang="en-US" dirty="0"/>
              <a:t>PANELISTS</a:t>
            </a:r>
          </a:p>
          <a:p>
            <a:r>
              <a:rPr lang="en-US" dirty="0"/>
              <a:t>Chief Special Trial Judge Peter J. Panuthos, </a:t>
            </a:r>
          </a:p>
          <a:p>
            <a:pPr marL="457200" indent="0">
              <a:buNone/>
            </a:pPr>
            <a:r>
              <a:rPr lang="en-US" dirty="0" smtClean="0"/>
              <a:t>U.S</a:t>
            </a:r>
            <a:r>
              <a:rPr lang="en-US" dirty="0"/>
              <a:t>. Tax Court</a:t>
            </a:r>
          </a:p>
          <a:p>
            <a:r>
              <a:rPr lang="en-US" dirty="0"/>
              <a:t>Peter K. Reilly, Office of Chief Counsel, </a:t>
            </a:r>
          </a:p>
          <a:p>
            <a:pPr marL="457200" indent="0">
              <a:buNone/>
            </a:pPr>
            <a:r>
              <a:rPr lang="en-US" dirty="0" smtClean="0"/>
              <a:t>Internal </a:t>
            </a:r>
            <a:r>
              <a:rPr lang="en-US" dirty="0"/>
              <a:t>Revenue Service</a:t>
            </a:r>
          </a:p>
          <a:p>
            <a:r>
              <a:rPr lang="en-US" dirty="0"/>
              <a:t>M. Todd Welty, Head of Tax Controversy and Litigation, </a:t>
            </a:r>
            <a:endParaRPr lang="en-US" dirty="0"/>
          </a:p>
          <a:p>
            <a:pPr marL="0" indent="0">
              <a:buNone/>
            </a:pPr>
            <a:r>
              <a:rPr lang="en-US" dirty="0" smtClean="0"/>
              <a:t>	Dentons </a:t>
            </a:r>
            <a:r>
              <a:rPr lang="en-US" dirty="0"/>
              <a:t>US </a:t>
            </a:r>
            <a:r>
              <a:rPr lang="en-US" dirty="0"/>
              <a:t>LLP</a:t>
            </a:r>
          </a:p>
          <a:p>
            <a:endParaRPr lang="en-US" sz="1200" dirty="0"/>
          </a:p>
          <a:p>
            <a:pPr marL="0" indent="0">
              <a:buNone/>
            </a:pPr>
            <a:r>
              <a:rPr lang="en-US" dirty="0"/>
              <a:t>MODERATOR</a:t>
            </a:r>
          </a:p>
          <a:p>
            <a:r>
              <a:rPr lang="en-US" dirty="0"/>
              <a:t>Miriam L. Fisher, Co-Chair of Global Tax Controversy, </a:t>
            </a:r>
          </a:p>
          <a:p>
            <a:pPr marL="457200" indent="0">
              <a:buNone/>
            </a:pPr>
            <a:r>
              <a:rPr lang="en-US" dirty="0" smtClean="0"/>
              <a:t>Latham </a:t>
            </a:r>
            <a:r>
              <a:rPr lang="en-US" dirty="0"/>
              <a:t>&amp; Watkins LLP*</a:t>
            </a:r>
          </a:p>
          <a:p>
            <a:pPr marL="0" indent="0">
              <a:buNone/>
            </a:pPr>
            <a:r>
              <a:rPr lang="en-US" sz="1600" dirty="0"/>
              <a:t>*</a:t>
            </a:r>
            <a:r>
              <a:rPr lang="en-US" sz="1200" dirty="0"/>
              <a:t>These materials were prepared by Ms. Fisher with the helpful assistance of  Denise Mudigere of Dentons US LLP</a:t>
            </a:r>
          </a:p>
          <a:p>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4</a:t>
            </a:fld>
            <a:endParaRPr lang="en-US" dirty="0"/>
          </a:p>
        </p:txBody>
      </p:sp>
    </p:spTree>
    <p:extLst>
      <p:ext uri="{BB962C8B-B14F-4D97-AF65-F5344CB8AC3E}">
        <p14:creationId xmlns:p14="http://schemas.microsoft.com/office/powerpoint/2010/main" val="29219864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 Court Procedures:  Trial</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5</a:t>
            </a:fld>
            <a:endParaRPr lang="en-US" dirty="0"/>
          </a:p>
        </p:txBody>
      </p:sp>
      <p:sp>
        <p:nvSpPr>
          <p:cNvPr id="6" name="Content Placeholder 5"/>
          <p:cNvSpPr>
            <a:spLocks noGrp="1"/>
          </p:cNvSpPr>
          <p:nvPr>
            <p:ph sz="quarter" idx="13"/>
          </p:nvPr>
        </p:nvSpPr>
        <p:spPr/>
        <p:txBody>
          <a:bodyPr/>
          <a:lstStyle/>
          <a:p>
            <a:r>
              <a:rPr lang="en-US" dirty="0"/>
              <a:t>Trial or No Trial?</a:t>
            </a:r>
          </a:p>
          <a:p>
            <a:r>
              <a:rPr lang="en-US" dirty="0"/>
              <a:t>Planning Trial Logistics</a:t>
            </a:r>
          </a:p>
          <a:p>
            <a:r>
              <a:rPr lang="en-US" dirty="0"/>
              <a:t>Burden of Proof</a:t>
            </a:r>
          </a:p>
          <a:p>
            <a:r>
              <a:rPr lang="en-US" dirty="0"/>
              <a:t>Developing and Presenting the Trial Narrative</a:t>
            </a:r>
          </a:p>
          <a:p>
            <a:r>
              <a:rPr lang="en-US" dirty="0"/>
              <a:t>Making the Trial Record</a:t>
            </a:r>
          </a:p>
          <a:p>
            <a:r>
              <a:rPr lang="en-US" dirty="0"/>
              <a:t>Settlement:  Still an Option</a:t>
            </a:r>
          </a:p>
          <a:p>
            <a:r>
              <a:rPr lang="en-US" dirty="0"/>
              <a:t>A Note About Courtroom Conduct</a:t>
            </a:r>
          </a:p>
          <a:p>
            <a:endParaRPr lang="en-US" dirty="0"/>
          </a:p>
        </p:txBody>
      </p:sp>
    </p:spTree>
    <p:extLst>
      <p:ext uri="{BB962C8B-B14F-4D97-AF65-F5344CB8AC3E}">
        <p14:creationId xmlns:p14="http://schemas.microsoft.com/office/powerpoint/2010/main" val="2377663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Trial or No Trial</a:t>
            </a:r>
            <a:r>
              <a:rPr lang="en-US" dirty="0" smtClean="0"/>
              <a:t>?</a:t>
            </a:r>
            <a:endParaRPr lang="en-US" dirty="0"/>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6</a:t>
            </a:fld>
            <a:endParaRPr lang="en-US" dirty="0"/>
          </a:p>
        </p:txBody>
      </p:sp>
      <p:sp>
        <p:nvSpPr>
          <p:cNvPr id="6" name="Content Placeholder 5"/>
          <p:cNvSpPr>
            <a:spLocks noGrp="1"/>
          </p:cNvSpPr>
          <p:nvPr>
            <p:ph sz="quarter" idx="13"/>
          </p:nvPr>
        </p:nvSpPr>
        <p:spPr/>
        <p:txBody>
          <a:bodyPr/>
          <a:lstStyle/>
          <a:p>
            <a:pPr marL="0" indent="0">
              <a:buNone/>
            </a:pPr>
            <a:r>
              <a:rPr lang="en-US" dirty="0"/>
              <a:t>When is a decision without a trial possible?  </a:t>
            </a:r>
          </a:p>
          <a:p>
            <a:r>
              <a:rPr lang="en-US" dirty="0"/>
              <a:t>Summary Judgment – TC Rule 121</a:t>
            </a:r>
          </a:p>
          <a:p>
            <a:pPr marL="182880" lvl="1" indent="0">
              <a:buNone/>
            </a:pPr>
            <a:r>
              <a:rPr lang="en-US" dirty="0" smtClean="0"/>
              <a:t>Either </a:t>
            </a:r>
            <a:r>
              <a:rPr lang="en-US" dirty="0"/>
              <a:t>party may move, with or without supporting affidavits or declarations, for a </a:t>
            </a:r>
            <a:r>
              <a:rPr lang="en-US" dirty="0" smtClean="0"/>
              <a:t>summary </a:t>
            </a:r>
            <a:r>
              <a:rPr lang="en-US" dirty="0"/>
              <a:t>adjudication in the moving party’s favor upon all or any part of the legal </a:t>
            </a:r>
            <a:r>
              <a:rPr lang="en-US" dirty="0" smtClean="0"/>
              <a:t>issues </a:t>
            </a:r>
            <a:r>
              <a:rPr lang="en-US" dirty="0"/>
              <a:t>in controversy. </a:t>
            </a:r>
            <a:r>
              <a:rPr lang="en-US" dirty="0" smtClean="0"/>
              <a:t> Such </a:t>
            </a:r>
            <a:r>
              <a:rPr lang="en-US" dirty="0"/>
              <a:t>motion may be made at any time commencing 30 </a:t>
            </a:r>
            <a:r>
              <a:rPr lang="en-US" dirty="0" smtClean="0"/>
              <a:t>days </a:t>
            </a:r>
            <a:r>
              <a:rPr lang="en-US" dirty="0"/>
              <a:t>after the pleadings are closed but within such time as not to delay the trial, </a:t>
            </a:r>
            <a:r>
              <a:rPr lang="en-US" dirty="0" smtClean="0"/>
              <a:t>and </a:t>
            </a:r>
            <a:r>
              <a:rPr lang="en-US" dirty="0"/>
              <a:t>in any event no later than 60 days before the first day of the Court’s session </a:t>
            </a:r>
            <a:r>
              <a:rPr lang="en-US" dirty="0" smtClean="0"/>
              <a:t>at </a:t>
            </a:r>
            <a:r>
              <a:rPr lang="en-US" dirty="0"/>
              <a:t>which the case is calendared for trial, unless otherwise permitted by the Court.</a:t>
            </a:r>
          </a:p>
          <a:p>
            <a:r>
              <a:rPr lang="en-US" dirty="0"/>
              <a:t>Submission Without Trial – TC Rule 122</a:t>
            </a:r>
          </a:p>
          <a:p>
            <a:pPr marL="182880" lvl="1" indent="0">
              <a:buNone/>
            </a:pPr>
            <a:r>
              <a:rPr lang="en-US" dirty="0" smtClean="0"/>
              <a:t>Any </a:t>
            </a:r>
            <a:r>
              <a:rPr lang="en-US" dirty="0"/>
              <a:t>case not requiring a trial for the submission of evidence (as, for example, </a:t>
            </a:r>
            <a:r>
              <a:rPr lang="en-US" dirty="0" smtClean="0"/>
              <a:t>where </a:t>
            </a:r>
            <a:r>
              <a:rPr lang="en-US" dirty="0"/>
              <a:t>sufficient facts have been admitted, stipulated, established by </a:t>
            </a:r>
            <a:r>
              <a:rPr lang="en-US" dirty="0" smtClean="0"/>
              <a:t>deposition</a:t>
            </a:r>
            <a:r>
              <a:rPr lang="en-US" dirty="0"/>
              <a:t>, </a:t>
            </a:r>
            <a:r>
              <a:rPr lang="en-US" dirty="0" smtClean="0"/>
              <a:t>or </a:t>
            </a:r>
            <a:r>
              <a:rPr lang="en-US" dirty="0"/>
              <a:t>included in the record in some other way) may be submitted at any time after </a:t>
            </a:r>
            <a:r>
              <a:rPr lang="en-US" dirty="0" smtClean="0"/>
              <a:t>joinder </a:t>
            </a:r>
            <a:r>
              <a:rPr lang="en-US" dirty="0"/>
              <a:t>of issue by motion of the parties filed with the Court</a:t>
            </a:r>
            <a:r>
              <a:rPr lang="en-US" dirty="0" smtClean="0"/>
              <a:t>.  </a:t>
            </a:r>
            <a:r>
              <a:rPr lang="en-US" dirty="0"/>
              <a:t>The parties need not </a:t>
            </a:r>
            <a:r>
              <a:rPr lang="en-US" dirty="0" smtClean="0"/>
              <a:t>wait </a:t>
            </a:r>
            <a:r>
              <a:rPr lang="en-US" dirty="0"/>
              <a:t>for the case to be calendared for trial and need not appear in Court</a:t>
            </a:r>
            <a:r>
              <a:rPr lang="en-US" dirty="0" smtClean="0"/>
              <a:t>.</a:t>
            </a:r>
            <a:endParaRPr lang="en-US" dirty="0"/>
          </a:p>
        </p:txBody>
      </p:sp>
    </p:spTree>
    <p:extLst>
      <p:ext uri="{BB962C8B-B14F-4D97-AF65-F5344CB8AC3E}">
        <p14:creationId xmlns:p14="http://schemas.microsoft.com/office/powerpoint/2010/main" val="557525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Trial or No Trial?</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7</a:t>
            </a:fld>
            <a:endParaRPr lang="en-US" dirty="0"/>
          </a:p>
        </p:txBody>
      </p:sp>
      <p:sp>
        <p:nvSpPr>
          <p:cNvPr id="6" name="Content Placeholder 5"/>
          <p:cNvSpPr>
            <a:spLocks noGrp="1"/>
          </p:cNvSpPr>
          <p:nvPr>
            <p:ph sz="quarter" idx="13"/>
          </p:nvPr>
        </p:nvSpPr>
        <p:spPr/>
        <p:txBody>
          <a:bodyPr/>
          <a:lstStyle/>
          <a:p>
            <a:pPr marL="0" indent="0">
              <a:buNone/>
            </a:pPr>
            <a:r>
              <a:rPr lang="en-US" dirty="0"/>
              <a:t>Also…</a:t>
            </a:r>
          </a:p>
          <a:p>
            <a:r>
              <a:rPr lang="en-US" dirty="0"/>
              <a:t>Alternative Dispute Resolution – TC Rule 124</a:t>
            </a:r>
          </a:p>
          <a:p>
            <a:pPr marL="457200" indent="0">
              <a:buNone/>
            </a:pPr>
            <a:r>
              <a:rPr lang="en-US" dirty="0" smtClean="0"/>
              <a:t>Voluntary </a:t>
            </a:r>
            <a:r>
              <a:rPr lang="en-US" dirty="0"/>
              <a:t>binding arbitration, non-binding mediation or other </a:t>
            </a:r>
            <a:r>
              <a:rPr lang="en-US" dirty="0" smtClean="0"/>
              <a:t>ADR</a:t>
            </a:r>
            <a:endParaRPr lang="en-US" dirty="0"/>
          </a:p>
          <a:p>
            <a:r>
              <a:rPr lang="en-US" dirty="0"/>
              <a:t>Judgment on the Pleadings – TC Rule 120</a:t>
            </a:r>
          </a:p>
          <a:p>
            <a:pPr marL="457200" indent="0">
              <a:buNone/>
            </a:pPr>
            <a:r>
              <a:rPr lang="en-US" dirty="0" smtClean="0"/>
              <a:t>By </a:t>
            </a:r>
            <a:r>
              <a:rPr lang="en-US" dirty="0"/>
              <a:t>motion; treated as summary judgment if matters outside the </a:t>
            </a:r>
            <a:r>
              <a:rPr lang="en-US" dirty="0" smtClean="0"/>
              <a:t>pleadings </a:t>
            </a:r>
            <a:r>
              <a:rPr lang="en-US" dirty="0"/>
              <a:t>are presented</a:t>
            </a:r>
          </a:p>
          <a:p>
            <a:r>
              <a:rPr lang="en-US" dirty="0"/>
              <a:t>Default and Dismissal – TC Rule 123</a:t>
            </a:r>
          </a:p>
          <a:p>
            <a:pPr marL="457200" indent="0">
              <a:buNone/>
            </a:pPr>
            <a:r>
              <a:rPr lang="en-US" dirty="0" smtClean="0"/>
              <a:t>Default</a:t>
            </a:r>
            <a:r>
              <a:rPr lang="en-US" dirty="0"/>
              <a:t>: </a:t>
            </a:r>
            <a:r>
              <a:rPr lang="en-US" dirty="0" smtClean="0"/>
              <a:t> failure </a:t>
            </a:r>
            <a:r>
              <a:rPr lang="en-US" dirty="0"/>
              <a:t>to plead or prosecute</a:t>
            </a:r>
          </a:p>
          <a:p>
            <a:pPr marL="457200" indent="0">
              <a:buNone/>
            </a:pPr>
            <a:r>
              <a:rPr lang="en-US" dirty="0" smtClean="0"/>
              <a:t>Dismissal</a:t>
            </a:r>
            <a:r>
              <a:rPr lang="en-US" dirty="0"/>
              <a:t>: </a:t>
            </a:r>
            <a:r>
              <a:rPr lang="en-US" dirty="0" smtClean="0"/>
              <a:t> failure </a:t>
            </a:r>
            <a:r>
              <a:rPr lang="en-US" dirty="0"/>
              <a:t>to prosecute, comply with Rules or Orders or </a:t>
            </a:r>
            <a:r>
              <a:rPr lang="en-US" dirty="0" smtClean="0"/>
              <a:t>other </a:t>
            </a:r>
            <a:r>
              <a:rPr lang="en-US" dirty="0"/>
              <a:t>cause the Court deems sufficient</a:t>
            </a:r>
          </a:p>
          <a:p>
            <a:pPr marL="0" indent="0">
              <a:buNone/>
            </a:pPr>
            <a:r>
              <a:rPr lang="en-US" b="1" dirty="0" smtClean="0"/>
              <a:t>Query</a:t>
            </a:r>
            <a:r>
              <a:rPr lang="en-US" dirty="0"/>
              <a:t>:  When might decision without trial be a good strategic option? </a:t>
            </a:r>
          </a:p>
          <a:p>
            <a:endParaRPr lang="en-US" dirty="0"/>
          </a:p>
        </p:txBody>
      </p:sp>
    </p:spTree>
    <p:extLst>
      <p:ext uri="{BB962C8B-B14F-4D97-AF65-F5344CB8AC3E}">
        <p14:creationId xmlns:p14="http://schemas.microsoft.com/office/powerpoint/2010/main" val="11771872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Planning Trial Logistics</a:t>
            </a:r>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8</a:t>
            </a:fld>
            <a:endParaRPr lang="en-US" dirty="0"/>
          </a:p>
        </p:txBody>
      </p:sp>
      <p:sp>
        <p:nvSpPr>
          <p:cNvPr id="6" name="Content Placeholder 5"/>
          <p:cNvSpPr>
            <a:spLocks noGrp="1"/>
          </p:cNvSpPr>
          <p:nvPr>
            <p:ph sz="quarter" idx="13"/>
          </p:nvPr>
        </p:nvSpPr>
        <p:spPr/>
        <p:txBody>
          <a:bodyPr/>
          <a:lstStyle/>
          <a:p>
            <a:r>
              <a:rPr lang="en-US" dirty="0"/>
              <a:t>Place of Trial – TC Rule 140</a:t>
            </a:r>
          </a:p>
          <a:p>
            <a:pPr marL="166688" indent="0">
              <a:buNone/>
            </a:pPr>
            <a:r>
              <a:rPr lang="en-US" dirty="0" smtClean="0"/>
              <a:t>Petitioner’s </a:t>
            </a:r>
            <a:r>
              <a:rPr lang="en-US" dirty="0"/>
              <a:t>“home field advantage” --  Consider:</a:t>
            </a:r>
          </a:p>
          <a:p>
            <a:pPr lvl="1"/>
            <a:r>
              <a:rPr lang="en-US" dirty="0"/>
              <a:t>Cost concerns</a:t>
            </a:r>
          </a:p>
          <a:p>
            <a:pPr lvl="1"/>
            <a:r>
              <a:rPr lang="en-US" dirty="0"/>
              <a:t>Location of witnesses </a:t>
            </a:r>
          </a:p>
          <a:p>
            <a:pPr lvl="1"/>
            <a:r>
              <a:rPr lang="en-US" dirty="0"/>
              <a:t>(In)Convenience of trial counsel</a:t>
            </a:r>
          </a:p>
          <a:p>
            <a:pPr lvl="1"/>
            <a:r>
              <a:rPr lang="en-US" dirty="0"/>
              <a:t>Convenience of the Judge</a:t>
            </a:r>
          </a:p>
          <a:p>
            <a:r>
              <a:rPr lang="en-US" dirty="0"/>
              <a:t>Courtroom Dynamics</a:t>
            </a:r>
          </a:p>
          <a:p>
            <a:pPr lvl="1"/>
            <a:r>
              <a:rPr lang="en-US" dirty="0"/>
              <a:t>Learn the Judge’s preferences in advance</a:t>
            </a:r>
          </a:p>
          <a:p>
            <a:pPr lvl="2"/>
            <a:r>
              <a:rPr lang="en-US" dirty="0"/>
              <a:t>Discuss with Court in advance anticipated schedule, opening/closing/direct exam of expert practices, courthouse/courtroom access, anticipated evidentiary or scheduling issues, presentation of remote testimony, etc.</a:t>
            </a:r>
          </a:p>
          <a:p>
            <a:pPr lvl="1"/>
            <a:r>
              <a:rPr lang="en-US" dirty="0"/>
              <a:t>Exclusion of witnesses upon party request – TC Rule 145</a:t>
            </a:r>
          </a:p>
          <a:p>
            <a:pPr lvl="2"/>
            <a:r>
              <a:rPr lang="en-US" dirty="0"/>
              <a:t>Parties and experts generally not excluded</a:t>
            </a:r>
          </a:p>
          <a:p>
            <a:pPr lvl="1"/>
            <a:r>
              <a:rPr lang="en-US" dirty="0"/>
              <a:t>Organization:  witness and document “readiness”</a:t>
            </a:r>
          </a:p>
          <a:p>
            <a:pPr lvl="1"/>
            <a:r>
              <a:rPr lang="en-US" dirty="0"/>
              <a:t>Use of courtroom technology	</a:t>
            </a:r>
          </a:p>
        </p:txBody>
      </p:sp>
    </p:spTree>
    <p:extLst>
      <p:ext uri="{BB962C8B-B14F-4D97-AF65-F5344CB8AC3E}">
        <p14:creationId xmlns:p14="http://schemas.microsoft.com/office/powerpoint/2010/main" val="23678727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Burden of </a:t>
            </a:r>
            <a:r>
              <a:rPr lang="en-US" dirty="0" smtClean="0"/>
              <a:t>Proof</a:t>
            </a:r>
            <a:endParaRPr lang="en-US" dirty="0"/>
          </a:p>
        </p:txBody>
      </p:sp>
      <p:sp>
        <p:nvSpPr>
          <p:cNvPr id="3" name="Date Placeholder 2"/>
          <p:cNvSpPr>
            <a:spLocks noGrp="1"/>
          </p:cNvSpPr>
          <p:nvPr>
            <p:ph type="dt" sz="half" idx="10"/>
          </p:nvPr>
        </p:nvSpPr>
        <p:spPr/>
        <p:txBody>
          <a:bodyPr/>
          <a:lstStyle/>
          <a:p>
            <a:r>
              <a:rPr lang="en-US" dirty="0" smtClean="0"/>
              <a:t>October 18, 2013</a:t>
            </a:r>
            <a:endParaRPr lang="en-US" dirty="0"/>
          </a:p>
        </p:txBody>
      </p:sp>
      <p:sp>
        <p:nvSpPr>
          <p:cNvPr id="4" name="Footer Placeholder 3"/>
          <p:cNvSpPr>
            <a:spLocks noGrp="1"/>
          </p:cNvSpPr>
          <p:nvPr>
            <p:ph type="ftr" sz="quarter" idx="11"/>
          </p:nvPr>
        </p:nvSpPr>
        <p:spPr/>
        <p:txBody>
          <a:bodyPr/>
          <a:lstStyle/>
          <a:p>
            <a:r>
              <a:rPr lang="en-US" dirty="0" smtClean="0"/>
              <a:t>Dentons US LLP                                      </a:t>
            </a:r>
            <a:endParaRPr lang="en-US" dirty="0"/>
          </a:p>
        </p:txBody>
      </p:sp>
      <p:sp>
        <p:nvSpPr>
          <p:cNvPr id="5" name="Slide Number Placeholder 4"/>
          <p:cNvSpPr>
            <a:spLocks noGrp="1"/>
          </p:cNvSpPr>
          <p:nvPr>
            <p:ph type="sldNum" sz="quarter" idx="12"/>
          </p:nvPr>
        </p:nvSpPr>
        <p:spPr/>
        <p:txBody>
          <a:bodyPr/>
          <a:lstStyle/>
          <a:p>
            <a:fld id="{D34DACC3-9742-4940-92E6-4CAB853A3218}" type="slidenum">
              <a:rPr lang="en-US" smtClean="0"/>
              <a:pPr/>
              <a:t>9</a:t>
            </a:fld>
            <a:endParaRPr lang="en-US" dirty="0"/>
          </a:p>
        </p:txBody>
      </p:sp>
      <p:sp>
        <p:nvSpPr>
          <p:cNvPr id="6" name="Content Placeholder 5"/>
          <p:cNvSpPr>
            <a:spLocks noGrp="1"/>
          </p:cNvSpPr>
          <p:nvPr>
            <p:ph sz="quarter" idx="13"/>
          </p:nvPr>
        </p:nvSpPr>
        <p:spPr/>
        <p:txBody>
          <a:bodyPr/>
          <a:lstStyle/>
          <a:p>
            <a:r>
              <a:rPr lang="en-US" dirty="0"/>
              <a:t>General Rule -- TC Rule 142(a) </a:t>
            </a:r>
          </a:p>
          <a:p>
            <a:pPr lvl="1"/>
            <a:r>
              <a:rPr lang="en-US" dirty="0"/>
              <a:t>The burden of proof  -- to establish the party’s claim by a preponderance of the evidence (or other applicable standard) -- generally shall be upon the petitioner, except as otherwise provided by statute or determined by the Court</a:t>
            </a:r>
          </a:p>
          <a:p>
            <a:r>
              <a:rPr lang="en-US" dirty="0"/>
              <a:t>Shifting the Burden to the Commissioner – IRC sec. 7491</a:t>
            </a:r>
          </a:p>
          <a:p>
            <a:pPr lvl="1"/>
            <a:r>
              <a:rPr lang="en-US" dirty="0"/>
              <a:t>Assuming no Code provision provides for a specific burden of proof, where petitioner introduces credible evidence with respect to any factual issue, the burden of proof shifts to the Commissioner, if</a:t>
            </a:r>
          </a:p>
          <a:p>
            <a:pPr lvl="2"/>
            <a:r>
              <a:rPr lang="en-US" dirty="0"/>
              <a:t>the petitioner has complied with applicable substantiation requirements,</a:t>
            </a:r>
          </a:p>
          <a:p>
            <a:pPr lvl="2"/>
            <a:r>
              <a:rPr lang="en-US" dirty="0"/>
              <a:t>the petitioner has maintained all required records,</a:t>
            </a:r>
          </a:p>
          <a:p>
            <a:pPr lvl="2"/>
            <a:r>
              <a:rPr lang="en-US" dirty="0"/>
              <a:t>the petitioner has cooperated with the IRS’s reasonable requests for witnesses, information, documents, meetings and interviews, and</a:t>
            </a:r>
          </a:p>
          <a:p>
            <a:pPr lvl="2"/>
            <a:r>
              <a:rPr lang="en-US" dirty="0"/>
              <a:t>the petitioner, if not an individual, satisfies the net worth requirements of IRC sec. 7430(c)(4)(A) (ii) (see 28 USC sec. 2412(d)(2)(B))</a:t>
            </a:r>
          </a:p>
          <a:p>
            <a:endParaRPr lang="en-US" dirty="0"/>
          </a:p>
        </p:txBody>
      </p:sp>
    </p:spTree>
    <p:extLst>
      <p:ext uri="{BB962C8B-B14F-4D97-AF65-F5344CB8AC3E}">
        <p14:creationId xmlns:p14="http://schemas.microsoft.com/office/powerpoint/2010/main" val="2029650652"/>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Denton">
      <a:dk1>
        <a:srgbClr val="565A5C"/>
      </a:dk1>
      <a:lt1>
        <a:srgbClr val="6E2D91"/>
      </a:lt1>
      <a:dk2>
        <a:srgbClr val="5B1F69"/>
      </a:dk2>
      <a:lt2>
        <a:srgbClr val="FFFFFF"/>
      </a:lt2>
      <a:accent1>
        <a:srgbClr val="6E2D91"/>
      </a:accent1>
      <a:accent2>
        <a:srgbClr val="00A9E0"/>
      </a:accent2>
      <a:accent3>
        <a:srgbClr val="34B233"/>
      </a:accent3>
      <a:accent4>
        <a:srgbClr val="EEAF30"/>
      </a:accent4>
      <a:accent5>
        <a:srgbClr val="D52B1E"/>
      </a:accent5>
      <a:accent6>
        <a:srgbClr val="00A599"/>
      </a:accent6>
      <a:hlink>
        <a:srgbClr val="00A9E0"/>
      </a:hlink>
      <a:folHlink>
        <a:srgbClr val="A2A4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tlCol="0" anchor="ctr"/>
      <a:lstStyle>
        <a:defPPr algn="ctr">
          <a:defRPr dirty="0" err="1" smtClean="0">
            <a:solidFill>
              <a:schemeClr val="bg2"/>
            </a:solidFill>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18</TotalTime>
  <Words>2194</Words>
  <Application>Microsoft Office PowerPoint</Application>
  <PresentationFormat>On-screen Show (4:3)</PresentationFormat>
  <Paragraphs>329</Paragraphs>
  <Slides>20</Slides>
  <Notes>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Blank</vt:lpstr>
      <vt:lpstr>Tax Court Procedures:  Trial</vt:lpstr>
      <vt:lpstr>Locations</vt:lpstr>
      <vt:lpstr>Offices by list</vt:lpstr>
      <vt:lpstr>Tax Court Procedures:  Trial</vt:lpstr>
      <vt:lpstr>Tax Court Procedures:  Trial</vt:lpstr>
      <vt:lpstr>Trial or No Trial?</vt:lpstr>
      <vt:lpstr>Trial or No Trial?</vt:lpstr>
      <vt:lpstr>Planning Trial Logistics</vt:lpstr>
      <vt:lpstr>Burden of Proof</vt:lpstr>
      <vt:lpstr>Burden of Proof</vt:lpstr>
      <vt:lpstr>Developing and Presenting the Trial Narrative</vt:lpstr>
      <vt:lpstr>Making the Trial Record</vt:lpstr>
      <vt:lpstr>Making the Trial Record</vt:lpstr>
      <vt:lpstr>Making the Trial Record</vt:lpstr>
      <vt:lpstr>Making the Trial Record</vt:lpstr>
      <vt:lpstr>Making the Trial Record</vt:lpstr>
      <vt:lpstr>Making the Trial Record</vt:lpstr>
      <vt:lpstr>Settlement:  Still an Option</vt:lpstr>
      <vt:lpstr>A Note about Courtroom Conduct</vt:lpstr>
      <vt:lpstr>PowerPoint Presentation</vt:lpstr>
    </vt:vector>
  </TitlesOfParts>
  <Company>Dentons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Dentons</dc:creator>
  <cp:lastModifiedBy>Author</cp:lastModifiedBy>
  <cp:revision>24</cp:revision>
  <cp:lastPrinted>2013-10-10T20:07:12Z</cp:lastPrinted>
  <dcterms:created xsi:type="dcterms:W3CDTF">2013-10-10T16:43:58Z</dcterms:created>
  <dcterms:modified xsi:type="dcterms:W3CDTF">2013-10-11T15:43:22Z</dcterms:modified>
</cp:coreProperties>
</file>